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7"/>
  </p:notesMasterIdLst>
  <p:handoutMasterIdLst>
    <p:handoutMasterId r:id="rId18"/>
  </p:handoutMasterIdLst>
  <p:sldIdLst>
    <p:sldId id="21409" r:id="rId3"/>
    <p:sldId id="21423" r:id="rId4"/>
    <p:sldId id="21424" r:id="rId5"/>
    <p:sldId id="21425" r:id="rId6"/>
    <p:sldId id="21426" r:id="rId7"/>
    <p:sldId id="21427" r:id="rId8"/>
    <p:sldId id="21437" r:id="rId9"/>
    <p:sldId id="21438" r:id="rId10"/>
    <p:sldId id="21439" r:id="rId11"/>
    <p:sldId id="21440" r:id="rId12"/>
    <p:sldId id="21441" r:id="rId13"/>
    <p:sldId id="21442" r:id="rId14"/>
    <p:sldId id="21443" r:id="rId15"/>
    <p:sldId id="21444" r:id="rId16"/>
  </p:sldIdLst>
  <p:sldSz cx="12192000" cy="685800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">
          <p15:clr>
            <a:srgbClr val="A4A3A4"/>
          </p15:clr>
        </p15:guide>
        <p15:guide id="2" orient="horz" pos="3966">
          <p15:clr>
            <a:srgbClr val="A4A3A4"/>
          </p15:clr>
        </p15:guide>
        <p15:guide id="3" pos="3869">
          <p15:clr>
            <a:srgbClr val="A4A3A4"/>
          </p15:clr>
        </p15:guide>
        <p15:guide id="4" pos="554">
          <p15:clr>
            <a:srgbClr val="A4A3A4"/>
          </p15:clr>
        </p15:guide>
        <p15:guide id="5" pos="7057">
          <p15:clr>
            <a:srgbClr val="A4A3A4"/>
          </p15:clr>
        </p15:guide>
        <p15:guide id="6" pos="65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002F71"/>
    <a:srgbClr val="FFFFFF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92"/>
        <p:guide orient="horz" pos="3966"/>
        <p:guide pos="3869"/>
        <p:guide pos="554"/>
        <p:guide pos="7057"/>
        <p:guide pos="6554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5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57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wipe/>
  </p:transition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6196" y="3105150"/>
            <a:ext cx="645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  pandas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统计分析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591811" y="4064635"/>
            <a:ext cx="55041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创建Series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43472" y="1399521"/>
            <a:ext cx="95930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字典(dict)可以作为输入传递，如果没有指定索引，则按排序顺序取得字典键以构造索引。如果传递了索引，索引中与标签对应的数据中的值将被拉出。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从字典创建一个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4367808" y="2728403"/>
            <a:ext cx="3528392" cy="2970922"/>
            <a:chOff x="3609976" y="1344613"/>
            <a:chExt cx="4973638" cy="4187825"/>
          </a:xfrm>
        </p:grpSpPr>
        <p:sp>
          <p:nvSpPr>
            <p:cNvPr id="5" name="íṧļiḑe"/>
            <p:cNvSpPr/>
            <p:nvPr/>
          </p:nvSpPr>
          <p:spPr bwMode="auto">
            <a:xfrm>
              <a:off x="3865563" y="2882900"/>
              <a:ext cx="3181350" cy="2414588"/>
            </a:xfrm>
            <a:custGeom>
              <a:avLst/>
              <a:gdLst>
                <a:gd name="T0" fmla="*/ 149 w 149"/>
                <a:gd name="T1" fmla="*/ 107 h 113"/>
                <a:gd name="T2" fmla="*/ 144 w 149"/>
                <a:gd name="T3" fmla="*/ 113 h 113"/>
                <a:gd name="T4" fmla="*/ 5 w 149"/>
                <a:gd name="T5" fmla="*/ 113 h 113"/>
                <a:gd name="T6" fmla="*/ 0 w 149"/>
                <a:gd name="T7" fmla="*/ 107 h 113"/>
                <a:gd name="T8" fmla="*/ 0 w 149"/>
                <a:gd name="T9" fmla="*/ 6 h 113"/>
                <a:gd name="T10" fmla="*/ 5 w 149"/>
                <a:gd name="T11" fmla="*/ 0 h 113"/>
                <a:gd name="T12" fmla="*/ 144 w 149"/>
                <a:gd name="T13" fmla="*/ 0 h 113"/>
                <a:gd name="T14" fmla="*/ 149 w 149"/>
                <a:gd name="T15" fmla="*/ 6 h 113"/>
                <a:gd name="T16" fmla="*/ 149 w 149"/>
                <a:gd name="T17" fmla="*/ 10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13">
                  <a:moveTo>
                    <a:pt x="149" y="107"/>
                  </a:moveTo>
                  <a:cubicBezTo>
                    <a:pt x="149" y="110"/>
                    <a:pt x="146" y="113"/>
                    <a:pt x="14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0"/>
                    <a:pt x="0" y="1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9" y="3"/>
                    <a:pt x="149" y="6"/>
                  </a:cubicBezTo>
                  <a:lnTo>
                    <a:pt x="149" y="107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1iďè"/>
            <p:cNvSpPr/>
            <p:nvPr/>
          </p:nvSpPr>
          <p:spPr bwMode="auto">
            <a:xfrm>
              <a:off x="4014788" y="3033713"/>
              <a:ext cx="2881313" cy="1922463"/>
            </a:xfrm>
            <a:prstGeom prst="rect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ṩ1îḓé"/>
            <p:cNvSpPr/>
            <p:nvPr/>
          </p:nvSpPr>
          <p:spPr bwMode="auto">
            <a:xfrm>
              <a:off x="4035426" y="3033713"/>
              <a:ext cx="2840038" cy="1922463"/>
            </a:xfrm>
            <a:prstGeom prst="rect">
              <a:avLst/>
            </a:pr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şḷiḋé"/>
            <p:cNvSpPr/>
            <p:nvPr/>
          </p:nvSpPr>
          <p:spPr bwMode="auto">
            <a:xfrm>
              <a:off x="4783138" y="3033713"/>
              <a:ext cx="2092325" cy="1922463"/>
            </a:xfrm>
            <a:custGeom>
              <a:avLst/>
              <a:gdLst>
                <a:gd name="T0" fmla="*/ 1318 w 1318"/>
                <a:gd name="T1" fmla="*/ 1211 h 1211"/>
                <a:gd name="T2" fmla="*/ 0 w 1318"/>
                <a:gd name="T3" fmla="*/ 1211 h 1211"/>
                <a:gd name="T4" fmla="*/ 726 w 1318"/>
                <a:gd name="T5" fmla="*/ 0 h 1211"/>
                <a:gd name="T6" fmla="*/ 1318 w 1318"/>
                <a:gd name="T7" fmla="*/ 0 h 1211"/>
                <a:gd name="T8" fmla="*/ 1318 w 1318"/>
                <a:gd name="T9" fmla="*/ 1211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211">
                  <a:moveTo>
                    <a:pt x="1318" y="1211"/>
                  </a:moveTo>
                  <a:lnTo>
                    <a:pt x="0" y="1211"/>
                  </a:lnTo>
                  <a:lnTo>
                    <a:pt x="726" y="0"/>
                  </a:lnTo>
                  <a:lnTo>
                    <a:pt x="1318" y="0"/>
                  </a:lnTo>
                  <a:lnTo>
                    <a:pt x="1318" y="1211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líḓe"/>
            <p:cNvSpPr/>
            <p:nvPr/>
          </p:nvSpPr>
          <p:spPr bwMode="auto">
            <a:xfrm>
              <a:off x="3609976" y="5340350"/>
              <a:ext cx="3692525" cy="192088"/>
            </a:xfrm>
            <a:custGeom>
              <a:avLst/>
              <a:gdLst>
                <a:gd name="T0" fmla="*/ 0 w 173"/>
                <a:gd name="T1" fmla="*/ 0 h 9"/>
                <a:gd name="T2" fmla="*/ 0 w 173"/>
                <a:gd name="T3" fmla="*/ 3 h 9"/>
                <a:gd name="T4" fmla="*/ 6 w 173"/>
                <a:gd name="T5" fmla="*/ 9 h 9"/>
                <a:gd name="T6" fmla="*/ 167 w 173"/>
                <a:gd name="T7" fmla="*/ 9 h 9"/>
                <a:gd name="T8" fmla="*/ 173 w 173"/>
                <a:gd name="T9" fmla="*/ 3 h 9"/>
                <a:gd name="T10" fmla="*/ 173 w 173"/>
                <a:gd name="T11" fmla="*/ 0 h 9"/>
                <a:gd name="T12" fmla="*/ 0 w 173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3" y="9"/>
                    <a:pt x="6" y="9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70" y="9"/>
                    <a:pt x="173" y="7"/>
                    <a:pt x="173" y="3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ļiḓê"/>
            <p:cNvSpPr/>
            <p:nvPr/>
          </p:nvSpPr>
          <p:spPr bwMode="auto">
            <a:xfrm>
              <a:off x="5487988" y="2071688"/>
              <a:ext cx="1473200" cy="725488"/>
            </a:xfrm>
            <a:custGeom>
              <a:avLst/>
              <a:gdLst>
                <a:gd name="T0" fmla="*/ 69 w 69"/>
                <a:gd name="T1" fmla="*/ 10 h 34"/>
                <a:gd name="T2" fmla="*/ 11 w 69"/>
                <a:gd name="T3" fmla="*/ 0 h 34"/>
                <a:gd name="T4" fmla="*/ 0 w 69"/>
                <a:gd name="T5" fmla="*/ 34 h 34"/>
                <a:gd name="T6" fmla="*/ 69 w 69"/>
                <a:gd name="T7" fmla="*/ 34 h 34"/>
                <a:gd name="T8" fmla="*/ 69 w 69"/>
                <a:gd name="T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4">
                  <a:moveTo>
                    <a:pt x="69" y="10"/>
                  </a:moveTo>
                  <a:cubicBezTo>
                    <a:pt x="49" y="9"/>
                    <a:pt x="30" y="6"/>
                    <a:pt x="11" y="0"/>
                  </a:cubicBezTo>
                  <a:cubicBezTo>
                    <a:pt x="5" y="10"/>
                    <a:pt x="1" y="22"/>
                    <a:pt x="0" y="34"/>
                  </a:cubicBezTo>
                  <a:cubicBezTo>
                    <a:pt x="69" y="34"/>
                    <a:pt x="69" y="34"/>
                    <a:pt x="69" y="34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ľïďé"/>
            <p:cNvSpPr/>
            <p:nvPr/>
          </p:nvSpPr>
          <p:spPr bwMode="auto">
            <a:xfrm>
              <a:off x="5829301" y="1344613"/>
              <a:ext cx="1131888" cy="769938"/>
            </a:xfrm>
            <a:custGeom>
              <a:avLst/>
              <a:gdLst>
                <a:gd name="T0" fmla="*/ 53 w 53"/>
                <a:gd name="T1" fmla="*/ 0 h 36"/>
                <a:gd name="T2" fmla="*/ 0 w 53"/>
                <a:gd name="T3" fmla="*/ 27 h 36"/>
                <a:gd name="T4" fmla="*/ 53 w 53"/>
                <a:gd name="T5" fmla="*/ 36 h 36"/>
                <a:gd name="T6" fmla="*/ 53 w 5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53" y="0"/>
                  </a:moveTo>
                  <a:cubicBezTo>
                    <a:pt x="31" y="1"/>
                    <a:pt x="12" y="11"/>
                    <a:pt x="0" y="27"/>
                  </a:cubicBezTo>
                  <a:cubicBezTo>
                    <a:pt x="17" y="32"/>
                    <a:pt x="35" y="35"/>
                    <a:pt x="53" y="3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ṩ1iḋé"/>
            <p:cNvSpPr/>
            <p:nvPr/>
          </p:nvSpPr>
          <p:spPr bwMode="auto">
            <a:xfrm>
              <a:off x="7131051" y="2968625"/>
              <a:ext cx="1452563" cy="727075"/>
            </a:xfrm>
            <a:custGeom>
              <a:avLst/>
              <a:gdLst>
                <a:gd name="T0" fmla="*/ 0 w 68"/>
                <a:gd name="T1" fmla="*/ 25 h 34"/>
                <a:gd name="T2" fmla="*/ 58 w 68"/>
                <a:gd name="T3" fmla="*/ 34 h 34"/>
                <a:gd name="T4" fmla="*/ 68 w 68"/>
                <a:gd name="T5" fmla="*/ 0 h 34"/>
                <a:gd name="T6" fmla="*/ 0 w 68"/>
                <a:gd name="T7" fmla="*/ 0 h 34"/>
                <a:gd name="T8" fmla="*/ 0 w 68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25"/>
                  </a:moveTo>
                  <a:cubicBezTo>
                    <a:pt x="19" y="25"/>
                    <a:pt x="39" y="29"/>
                    <a:pt x="58" y="34"/>
                  </a:cubicBezTo>
                  <a:cubicBezTo>
                    <a:pt x="64" y="24"/>
                    <a:pt x="68" y="13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lídè"/>
            <p:cNvSpPr/>
            <p:nvPr/>
          </p:nvSpPr>
          <p:spPr bwMode="auto">
            <a:xfrm>
              <a:off x="7131051" y="2071688"/>
              <a:ext cx="1452563" cy="725488"/>
            </a:xfrm>
            <a:custGeom>
              <a:avLst/>
              <a:gdLst>
                <a:gd name="T0" fmla="*/ 0 w 68"/>
                <a:gd name="T1" fmla="*/ 34 h 34"/>
                <a:gd name="T2" fmla="*/ 68 w 68"/>
                <a:gd name="T3" fmla="*/ 34 h 34"/>
                <a:gd name="T4" fmla="*/ 58 w 68"/>
                <a:gd name="T5" fmla="*/ 0 h 34"/>
                <a:gd name="T6" fmla="*/ 0 w 68"/>
                <a:gd name="T7" fmla="*/ 10 h 34"/>
                <a:gd name="T8" fmla="*/ 0 w 6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22"/>
                    <a:pt x="64" y="10"/>
                    <a:pt x="58" y="0"/>
                  </a:cubicBezTo>
                  <a:cubicBezTo>
                    <a:pt x="39" y="6"/>
                    <a:pt x="19" y="9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ľidé"/>
            <p:cNvSpPr/>
            <p:nvPr/>
          </p:nvSpPr>
          <p:spPr bwMode="auto">
            <a:xfrm>
              <a:off x="7131051" y="1344613"/>
              <a:ext cx="1131888" cy="769938"/>
            </a:xfrm>
            <a:custGeom>
              <a:avLst/>
              <a:gdLst>
                <a:gd name="T0" fmla="*/ 53 w 53"/>
                <a:gd name="T1" fmla="*/ 27 h 36"/>
                <a:gd name="T2" fmla="*/ 0 w 53"/>
                <a:gd name="T3" fmla="*/ 0 h 36"/>
                <a:gd name="T4" fmla="*/ 0 w 53"/>
                <a:gd name="T5" fmla="*/ 36 h 36"/>
                <a:gd name="T6" fmla="*/ 53 w 53"/>
                <a:gd name="T7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53" y="27"/>
                  </a:moveTo>
                  <a:cubicBezTo>
                    <a:pt x="40" y="11"/>
                    <a:pt x="21" y="1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35"/>
                    <a:pt x="36" y="32"/>
                    <a:pt x="53" y="27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ïḓè"/>
            <p:cNvSpPr/>
            <p:nvPr/>
          </p:nvSpPr>
          <p:spPr bwMode="auto">
            <a:xfrm>
              <a:off x="7131051" y="3673475"/>
              <a:ext cx="1131888" cy="769938"/>
            </a:xfrm>
            <a:custGeom>
              <a:avLst/>
              <a:gdLst>
                <a:gd name="T0" fmla="*/ 0 w 53"/>
                <a:gd name="T1" fmla="*/ 36 h 36"/>
                <a:gd name="T2" fmla="*/ 53 w 53"/>
                <a:gd name="T3" fmla="*/ 8 h 36"/>
                <a:gd name="T4" fmla="*/ 0 w 53"/>
                <a:gd name="T5" fmla="*/ 0 h 36"/>
                <a:gd name="T6" fmla="*/ 0 w 53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21" y="35"/>
                    <a:pt x="40" y="24"/>
                    <a:pt x="53" y="8"/>
                  </a:cubicBezTo>
                  <a:cubicBezTo>
                    <a:pt x="36" y="3"/>
                    <a:pt x="18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iḋè"/>
            <p:cNvSpPr/>
            <p:nvPr/>
          </p:nvSpPr>
          <p:spPr bwMode="auto">
            <a:xfrm>
              <a:off x="7131051" y="2968625"/>
              <a:ext cx="1452563" cy="727075"/>
            </a:xfrm>
            <a:custGeom>
              <a:avLst/>
              <a:gdLst>
                <a:gd name="T0" fmla="*/ 0 w 68"/>
                <a:gd name="T1" fmla="*/ 25 h 34"/>
                <a:gd name="T2" fmla="*/ 58 w 68"/>
                <a:gd name="T3" fmla="*/ 34 h 34"/>
                <a:gd name="T4" fmla="*/ 68 w 68"/>
                <a:gd name="T5" fmla="*/ 0 h 34"/>
                <a:gd name="T6" fmla="*/ 0 w 68"/>
                <a:gd name="T7" fmla="*/ 0 h 34"/>
                <a:gd name="T8" fmla="*/ 0 w 68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25"/>
                  </a:moveTo>
                  <a:cubicBezTo>
                    <a:pt x="19" y="25"/>
                    <a:pt x="39" y="29"/>
                    <a:pt x="58" y="34"/>
                  </a:cubicBezTo>
                  <a:cubicBezTo>
                    <a:pt x="64" y="24"/>
                    <a:pt x="68" y="13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1iḑê"/>
            <p:cNvSpPr/>
            <p:nvPr/>
          </p:nvSpPr>
          <p:spPr bwMode="auto">
            <a:xfrm>
              <a:off x="7131051" y="2071688"/>
              <a:ext cx="1452563" cy="725488"/>
            </a:xfrm>
            <a:custGeom>
              <a:avLst/>
              <a:gdLst>
                <a:gd name="T0" fmla="*/ 27 w 68"/>
                <a:gd name="T1" fmla="*/ 7 h 34"/>
                <a:gd name="T2" fmla="*/ 0 w 68"/>
                <a:gd name="T3" fmla="*/ 34 h 34"/>
                <a:gd name="T4" fmla="*/ 68 w 68"/>
                <a:gd name="T5" fmla="*/ 34 h 34"/>
                <a:gd name="T6" fmla="*/ 58 w 68"/>
                <a:gd name="T7" fmla="*/ 0 h 34"/>
                <a:gd name="T8" fmla="*/ 27 w 68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27" y="7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22"/>
                    <a:pt x="64" y="10"/>
                    <a:pt x="58" y="0"/>
                  </a:cubicBezTo>
                  <a:cubicBezTo>
                    <a:pt x="47" y="3"/>
                    <a:pt x="37" y="6"/>
                    <a:pt x="27" y="7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šļîḓe"/>
            <p:cNvSpPr/>
            <p:nvPr/>
          </p:nvSpPr>
          <p:spPr bwMode="auto">
            <a:xfrm>
              <a:off x="7921626" y="1793875"/>
              <a:ext cx="341313" cy="214313"/>
            </a:xfrm>
            <a:custGeom>
              <a:avLst/>
              <a:gdLst>
                <a:gd name="T0" fmla="*/ 10 w 16"/>
                <a:gd name="T1" fmla="*/ 0 h 10"/>
                <a:gd name="T2" fmla="*/ 0 w 16"/>
                <a:gd name="T3" fmla="*/ 10 h 10"/>
                <a:gd name="T4" fmla="*/ 16 w 16"/>
                <a:gd name="T5" fmla="*/ 6 h 10"/>
                <a:gd name="T6" fmla="*/ 10 w 1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1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11" y="8"/>
                    <a:pt x="16" y="6"/>
                  </a:cubicBezTo>
                  <a:cubicBezTo>
                    <a:pt x="14" y="4"/>
                    <a:pt x="12" y="2"/>
                    <a:pt x="10" y="0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ľiḓé"/>
            <p:cNvSpPr/>
            <p:nvPr/>
          </p:nvSpPr>
          <p:spPr bwMode="auto">
            <a:xfrm>
              <a:off x="7131051" y="3673475"/>
              <a:ext cx="1131888" cy="769938"/>
            </a:xfrm>
            <a:custGeom>
              <a:avLst/>
              <a:gdLst>
                <a:gd name="T0" fmla="*/ 0 w 53"/>
                <a:gd name="T1" fmla="*/ 36 h 36"/>
                <a:gd name="T2" fmla="*/ 53 w 53"/>
                <a:gd name="T3" fmla="*/ 8 h 36"/>
                <a:gd name="T4" fmla="*/ 0 w 53"/>
                <a:gd name="T5" fmla="*/ 0 h 36"/>
                <a:gd name="T6" fmla="*/ 0 w 53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21" y="35"/>
                    <a:pt x="40" y="24"/>
                    <a:pt x="53" y="8"/>
                  </a:cubicBezTo>
                  <a:cubicBezTo>
                    <a:pt x="36" y="3"/>
                    <a:pt x="18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lîdé"/>
            <p:cNvSpPr/>
            <p:nvPr/>
          </p:nvSpPr>
          <p:spPr bwMode="auto">
            <a:xfrm>
              <a:off x="4591051" y="3182938"/>
              <a:ext cx="1708150" cy="1624013"/>
            </a:xfrm>
            <a:custGeom>
              <a:avLst/>
              <a:gdLst>
                <a:gd name="T0" fmla="*/ 53 w 80"/>
                <a:gd name="T1" fmla="*/ 45 h 76"/>
                <a:gd name="T2" fmla="*/ 47 w 80"/>
                <a:gd name="T3" fmla="*/ 40 h 76"/>
                <a:gd name="T4" fmla="*/ 58 w 80"/>
                <a:gd name="T5" fmla="*/ 25 h 76"/>
                <a:gd name="T6" fmla="*/ 62 w 80"/>
                <a:gd name="T7" fmla="*/ 20 h 76"/>
                <a:gd name="T8" fmla="*/ 58 w 80"/>
                <a:gd name="T9" fmla="*/ 14 h 76"/>
                <a:gd name="T10" fmla="*/ 40 w 80"/>
                <a:gd name="T11" fmla="*/ 0 h 76"/>
                <a:gd name="T12" fmla="*/ 23 w 80"/>
                <a:gd name="T13" fmla="*/ 14 h 76"/>
                <a:gd name="T14" fmla="*/ 19 w 80"/>
                <a:gd name="T15" fmla="*/ 20 h 76"/>
                <a:gd name="T16" fmla="*/ 22 w 80"/>
                <a:gd name="T17" fmla="*/ 25 h 76"/>
                <a:gd name="T18" fmla="*/ 34 w 80"/>
                <a:gd name="T19" fmla="*/ 40 h 76"/>
                <a:gd name="T20" fmla="*/ 28 w 80"/>
                <a:gd name="T21" fmla="*/ 45 h 76"/>
                <a:gd name="T22" fmla="*/ 0 w 80"/>
                <a:gd name="T23" fmla="*/ 67 h 76"/>
                <a:gd name="T24" fmla="*/ 40 w 80"/>
                <a:gd name="T25" fmla="*/ 76 h 76"/>
                <a:gd name="T26" fmla="*/ 80 w 80"/>
                <a:gd name="T27" fmla="*/ 67 h 76"/>
                <a:gd name="T28" fmla="*/ 53 w 80"/>
                <a:gd name="T2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76">
                  <a:moveTo>
                    <a:pt x="53" y="45"/>
                  </a:moveTo>
                  <a:cubicBezTo>
                    <a:pt x="51" y="44"/>
                    <a:pt x="49" y="42"/>
                    <a:pt x="47" y="40"/>
                  </a:cubicBezTo>
                  <a:cubicBezTo>
                    <a:pt x="53" y="37"/>
                    <a:pt x="57" y="32"/>
                    <a:pt x="58" y="25"/>
                  </a:cubicBezTo>
                  <a:cubicBezTo>
                    <a:pt x="60" y="25"/>
                    <a:pt x="62" y="23"/>
                    <a:pt x="62" y="20"/>
                  </a:cubicBezTo>
                  <a:cubicBezTo>
                    <a:pt x="62" y="17"/>
                    <a:pt x="60" y="15"/>
                    <a:pt x="58" y="14"/>
                  </a:cubicBezTo>
                  <a:cubicBezTo>
                    <a:pt x="56" y="6"/>
                    <a:pt x="49" y="0"/>
                    <a:pt x="40" y="0"/>
                  </a:cubicBezTo>
                  <a:cubicBezTo>
                    <a:pt x="32" y="0"/>
                    <a:pt x="25" y="6"/>
                    <a:pt x="23" y="14"/>
                  </a:cubicBezTo>
                  <a:cubicBezTo>
                    <a:pt x="20" y="15"/>
                    <a:pt x="19" y="17"/>
                    <a:pt x="19" y="20"/>
                  </a:cubicBezTo>
                  <a:cubicBezTo>
                    <a:pt x="19" y="23"/>
                    <a:pt x="20" y="25"/>
                    <a:pt x="22" y="25"/>
                  </a:cubicBezTo>
                  <a:cubicBezTo>
                    <a:pt x="24" y="32"/>
                    <a:pt x="28" y="37"/>
                    <a:pt x="34" y="40"/>
                  </a:cubicBezTo>
                  <a:cubicBezTo>
                    <a:pt x="32" y="42"/>
                    <a:pt x="30" y="44"/>
                    <a:pt x="28" y="45"/>
                  </a:cubicBezTo>
                  <a:cubicBezTo>
                    <a:pt x="15" y="49"/>
                    <a:pt x="3" y="56"/>
                    <a:pt x="0" y="67"/>
                  </a:cubicBezTo>
                  <a:cubicBezTo>
                    <a:pt x="11" y="73"/>
                    <a:pt x="27" y="76"/>
                    <a:pt x="40" y="76"/>
                  </a:cubicBezTo>
                  <a:cubicBezTo>
                    <a:pt x="54" y="76"/>
                    <a:pt x="69" y="73"/>
                    <a:pt x="80" y="67"/>
                  </a:cubicBezTo>
                  <a:cubicBezTo>
                    <a:pt x="78" y="56"/>
                    <a:pt x="65" y="49"/>
                    <a:pt x="5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从字典创建一个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6329" y="1923541"/>
            <a:ext cx="5108938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{'a' : 0., 'b' : 1., 'c' : 2.}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 = pd.Series(data)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print(s)</a:t>
            </a: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744072" y="1789828"/>
            <a:ext cx="3672408" cy="3435705"/>
            <a:chOff x="3597275" y="1101726"/>
            <a:chExt cx="4975226" cy="4654550"/>
          </a:xfrm>
        </p:grpSpPr>
        <p:sp>
          <p:nvSpPr>
            <p:cNvPr id="5" name="ïṩľiḋe"/>
            <p:cNvSpPr/>
            <p:nvPr/>
          </p:nvSpPr>
          <p:spPr bwMode="auto">
            <a:xfrm>
              <a:off x="6032500" y="169386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ṩļiḓê"/>
            <p:cNvSpPr/>
            <p:nvPr/>
          </p:nvSpPr>
          <p:spPr bwMode="auto">
            <a:xfrm>
              <a:off x="62436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ŝḻiḋê"/>
            <p:cNvSpPr/>
            <p:nvPr/>
          </p:nvSpPr>
          <p:spPr bwMode="auto">
            <a:xfrm>
              <a:off x="6454775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śḻîḓe"/>
            <p:cNvSpPr/>
            <p:nvPr/>
          </p:nvSpPr>
          <p:spPr bwMode="auto">
            <a:xfrm>
              <a:off x="6645275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ḻïḑè"/>
            <p:cNvSpPr/>
            <p:nvPr/>
          </p:nvSpPr>
          <p:spPr bwMode="auto">
            <a:xfrm>
              <a:off x="68580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ľîḍe"/>
            <p:cNvSpPr/>
            <p:nvPr/>
          </p:nvSpPr>
          <p:spPr bwMode="auto">
            <a:xfrm>
              <a:off x="70691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ďè"/>
            <p:cNvSpPr/>
            <p:nvPr/>
          </p:nvSpPr>
          <p:spPr bwMode="auto">
            <a:xfrm>
              <a:off x="7259638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ľiďè"/>
            <p:cNvSpPr/>
            <p:nvPr/>
          </p:nvSpPr>
          <p:spPr bwMode="auto">
            <a:xfrm>
              <a:off x="7472363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1iďè"/>
            <p:cNvSpPr/>
            <p:nvPr/>
          </p:nvSpPr>
          <p:spPr bwMode="auto">
            <a:xfrm>
              <a:off x="76835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íḓe"/>
            <p:cNvSpPr/>
            <p:nvPr/>
          </p:nvSpPr>
          <p:spPr bwMode="auto">
            <a:xfrm>
              <a:off x="7683500" y="3343276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šḷiḓè"/>
            <p:cNvSpPr/>
            <p:nvPr/>
          </p:nvSpPr>
          <p:spPr bwMode="auto">
            <a:xfrm>
              <a:off x="7683500" y="3132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şľîḓè"/>
            <p:cNvSpPr/>
            <p:nvPr/>
          </p:nvSpPr>
          <p:spPr bwMode="auto">
            <a:xfrm>
              <a:off x="7683500" y="2921001"/>
              <a:ext cx="127000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ľîḋè"/>
            <p:cNvSpPr/>
            <p:nvPr/>
          </p:nvSpPr>
          <p:spPr bwMode="auto">
            <a:xfrm>
              <a:off x="7683500" y="27305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ś1îḑe"/>
            <p:cNvSpPr/>
            <p:nvPr/>
          </p:nvSpPr>
          <p:spPr bwMode="auto">
            <a:xfrm>
              <a:off x="7683500" y="25193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$ľiḑe"/>
            <p:cNvSpPr/>
            <p:nvPr/>
          </p:nvSpPr>
          <p:spPr bwMode="auto">
            <a:xfrm>
              <a:off x="7683500" y="2306638"/>
              <a:ext cx="127000" cy="149225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$1ïḍê"/>
            <p:cNvSpPr/>
            <p:nvPr/>
          </p:nvSpPr>
          <p:spPr bwMode="auto">
            <a:xfrm>
              <a:off x="7683500" y="2116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$ļïḑê"/>
            <p:cNvSpPr/>
            <p:nvPr/>
          </p:nvSpPr>
          <p:spPr bwMode="auto">
            <a:xfrm>
              <a:off x="7683500" y="19050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ḷïḍé"/>
            <p:cNvSpPr/>
            <p:nvPr/>
          </p:nvSpPr>
          <p:spPr bwMode="auto">
            <a:xfrm>
              <a:off x="59896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ṣḻíḑé"/>
            <p:cNvSpPr/>
            <p:nvPr/>
          </p:nvSpPr>
          <p:spPr bwMode="auto">
            <a:xfrm>
              <a:off x="5778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ṩlîďé"/>
            <p:cNvSpPr/>
            <p:nvPr/>
          </p:nvSpPr>
          <p:spPr bwMode="auto">
            <a:xfrm>
              <a:off x="5565775" y="5037138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ľidé"/>
            <p:cNvSpPr/>
            <p:nvPr/>
          </p:nvSpPr>
          <p:spPr bwMode="auto">
            <a:xfrm>
              <a:off x="53752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ḻíde"/>
            <p:cNvSpPr/>
            <p:nvPr/>
          </p:nvSpPr>
          <p:spPr bwMode="auto">
            <a:xfrm>
              <a:off x="51641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ļiḓê"/>
            <p:cNvSpPr/>
            <p:nvPr/>
          </p:nvSpPr>
          <p:spPr bwMode="auto">
            <a:xfrm>
              <a:off x="4953000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ḷîdê"/>
            <p:cNvSpPr/>
            <p:nvPr/>
          </p:nvSpPr>
          <p:spPr bwMode="auto">
            <a:xfrm>
              <a:off x="4762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ļîḑê"/>
            <p:cNvSpPr/>
            <p:nvPr/>
          </p:nvSpPr>
          <p:spPr bwMode="auto">
            <a:xfrm>
              <a:off x="45497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ṧľiḓe"/>
            <p:cNvSpPr/>
            <p:nvPr/>
          </p:nvSpPr>
          <p:spPr bwMode="auto">
            <a:xfrm>
              <a:off x="4338638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ṣľiḑè"/>
            <p:cNvSpPr/>
            <p:nvPr/>
          </p:nvSpPr>
          <p:spPr bwMode="auto">
            <a:xfrm>
              <a:off x="4338638" y="3386138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ṣļïḍé"/>
            <p:cNvSpPr/>
            <p:nvPr/>
          </p:nvSpPr>
          <p:spPr bwMode="auto">
            <a:xfrm>
              <a:off x="4338638" y="35972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ļíḍè"/>
            <p:cNvSpPr/>
            <p:nvPr/>
          </p:nvSpPr>
          <p:spPr bwMode="auto">
            <a:xfrm>
              <a:off x="4338638" y="3810001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ľídê"/>
            <p:cNvSpPr/>
            <p:nvPr/>
          </p:nvSpPr>
          <p:spPr bwMode="auto">
            <a:xfrm>
              <a:off x="4338638" y="4000501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ŝľïḓè"/>
            <p:cNvSpPr/>
            <p:nvPr/>
          </p:nvSpPr>
          <p:spPr bwMode="auto">
            <a:xfrm>
              <a:off x="4338638" y="42116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ṧ1íḑe"/>
            <p:cNvSpPr/>
            <p:nvPr/>
          </p:nvSpPr>
          <p:spPr bwMode="auto">
            <a:xfrm>
              <a:off x="4338638" y="44227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1ídè"/>
            <p:cNvSpPr/>
            <p:nvPr/>
          </p:nvSpPr>
          <p:spPr bwMode="auto">
            <a:xfrm>
              <a:off x="4338638" y="4613276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ḻïḓê"/>
            <p:cNvSpPr/>
            <p:nvPr/>
          </p:nvSpPr>
          <p:spPr bwMode="auto">
            <a:xfrm>
              <a:off x="4338638" y="482441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śľiḋè"/>
            <p:cNvSpPr/>
            <p:nvPr/>
          </p:nvSpPr>
          <p:spPr bwMode="auto">
            <a:xfrm>
              <a:off x="6243638" y="3597276"/>
              <a:ext cx="2328863" cy="1841500"/>
            </a:xfrm>
            <a:custGeom>
              <a:avLst/>
              <a:gdLst>
                <a:gd name="T0" fmla="*/ 106 w 110"/>
                <a:gd name="T1" fmla="*/ 87 h 87"/>
                <a:gd name="T2" fmla="*/ 4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4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sļîḋê"/>
            <p:cNvSpPr/>
            <p:nvPr/>
          </p:nvSpPr>
          <p:spPr bwMode="auto">
            <a:xfrm>
              <a:off x="6413500" y="3724276"/>
              <a:ext cx="1989138" cy="1460500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ḷíḋé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0 w 92"/>
                <a:gd name="T5" fmla="*/ 0 h 67"/>
                <a:gd name="T6" fmla="*/ 0 w 92"/>
                <a:gd name="T7" fmla="*/ 0 h 67"/>
                <a:gd name="T8" fmla="*/ 92 w 92"/>
                <a:gd name="T9" fmla="*/ 0 h 67"/>
                <a:gd name="T10" fmla="*/ 92 w 92"/>
                <a:gd name="T11" fmla="*/ 0 h 67"/>
                <a:gd name="T12" fmla="*/ 92 w 92"/>
                <a:gd name="T13" fmla="*/ 67 h 67"/>
                <a:gd name="T14" fmla="*/ 92 w 92"/>
                <a:gd name="T15" fmla="*/ 67 h 67"/>
                <a:gd name="T16" fmla="*/ 0 w 92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ṩlîḓe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92 w 92"/>
                <a:gd name="T5" fmla="*/ 0 h 67"/>
                <a:gd name="T6" fmla="*/ 92 w 92"/>
                <a:gd name="T7" fmla="*/ 0 h 67"/>
                <a:gd name="T8" fmla="*/ 92 w 92"/>
                <a:gd name="T9" fmla="*/ 67 h 67"/>
                <a:gd name="T10" fmla="*/ 92 w 92"/>
                <a:gd name="T11" fmla="*/ 67 h 67"/>
                <a:gd name="T12" fmla="*/ 0 w 92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ľïdê"/>
            <p:cNvSpPr/>
            <p:nvPr/>
          </p:nvSpPr>
          <p:spPr bwMode="auto">
            <a:xfrm>
              <a:off x="6899275" y="5438776"/>
              <a:ext cx="1017588" cy="231775"/>
            </a:xfrm>
            <a:custGeom>
              <a:avLst/>
              <a:gdLst>
                <a:gd name="T0" fmla="*/ 34 w 48"/>
                <a:gd name="T1" fmla="*/ 0 h 11"/>
                <a:gd name="T2" fmla="*/ 24 w 48"/>
                <a:gd name="T3" fmla="*/ 0 h 11"/>
                <a:gd name="T4" fmla="*/ 14 w 48"/>
                <a:gd name="T5" fmla="*/ 0 h 11"/>
                <a:gd name="T6" fmla="*/ 0 w 48"/>
                <a:gd name="T7" fmla="*/ 11 h 11"/>
                <a:gd name="T8" fmla="*/ 24 w 48"/>
                <a:gd name="T9" fmla="*/ 11 h 11"/>
                <a:gd name="T10" fmla="*/ 48 w 48"/>
                <a:gd name="T11" fmla="*/ 11 h 11"/>
                <a:gd name="T12" fmla="*/ 34 w 4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">
                  <a:moveTo>
                    <a:pt x="3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0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8" y="9"/>
                    <a:pt x="34" y="6"/>
                    <a:pt x="34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1îḑè"/>
            <p:cNvSpPr/>
            <p:nvPr/>
          </p:nvSpPr>
          <p:spPr bwMode="auto">
            <a:xfrm>
              <a:off x="6667500" y="5670551"/>
              <a:ext cx="1481138" cy="85725"/>
            </a:xfrm>
            <a:custGeom>
              <a:avLst/>
              <a:gdLst>
                <a:gd name="T0" fmla="*/ 70 w 70"/>
                <a:gd name="T1" fmla="*/ 4 h 4"/>
                <a:gd name="T2" fmla="*/ 66 w 70"/>
                <a:gd name="T3" fmla="*/ 0 h 4"/>
                <a:gd name="T4" fmla="*/ 4 w 70"/>
                <a:gd name="T5" fmla="*/ 0 h 4"/>
                <a:gd name="T6" fmla="*/ 0 w 70"/>
                <a:gd name="T7" fmla="*/ 4 h 4"/>
                <a:gd name="T8" fmla="*/ 70 w 7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">
                  <a:moveTo>
                    <a:pt x="70" y="4"/>
                  </a:moveTo>
                  <a:cubicBezTo>
                    <a:pt x="70" y="2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70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ṣļîḑé"/>
            <p:cNvSpPr/>
            <p:nvPr/>
          </p:nvSpPr>
          <p:spPr bwMode="auto">
            <a:xfrm>
              <a:off x="8318500" y="5268913"/>
              <a:ext cx="63500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ḻíḋè"/>
            <p:cNvSpPr/>
            <p:nvPr/>
          </p:nvSpPr>
          <p:spPr bwMode="auto">
            <a:xfrm>
              <a:off x="3597275" y="1101726"/>
              <a:ext cx="2328863" cy="1839913"/>
            </a:xfrm>
            <a:custGeom>
              <a:avLst/>
              <a:gdLst>
                <a:gd name="T0" fmla="*/ 106 w 110"/>
                <a:gd name="T1" fmla="*/ 87 h 87"/>
                <a:gd name="T2" fmla="*/ 3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3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3" y="87"/>
                    <a:pt x="3" y="87"/>
                    <a:pt x="3" y="87"/>
                  </a:cubicBezTo>
                  <a:cubicBezTo>
                    <a:pt x="1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1íḋè"/>
            <p:cNvSpPr/>
            <p:nvPr/>
          </p:nvSpPr>
          <p:spPr bwMode="auto">
            <a:xfrm>
              <a:off x="3767138" y="1228726"/>
              <a:ext cx="1989138" cy="1458913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3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iďê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0 w 93"/>
                <a:gd name="T5" fmla="*/ 0 h 67"/>
                <a:gd name="T6" fmla="*/ 1 w 93"/>
                <a:gd name="T7" fmla="*/ 0 h 67"/>
                <a:gd name="T8" fmla="*/ 93 w 93"/>
                <a:gd name="T9" fmla="*/ 0 h 67"/>
                <a:gd name="T10" fmla="*/ 93 w 93"/>
                <a:gd name="T11" fmla="*/ 0 h 67"/>
                <a:gd name="T12" fmla="*/ 93 w 93"/>
                <a:gd name="T13" fmla="*/ 67 h 67"/>
                <a:gd name="T14" fmla="*/ 93 w 93"/>
                <a:gd name="T15" fmla="*/ 67 h 67"/>
                <a:gd name="T16" fmla="*/ 1 w 93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ṧ1îḑe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93 w 93"/>
                <a:gd name="T5" fmla="*/ 0 h 67"/>
                <a:gd name="T6" fmla="*/ 93 w 93"/>
                <a:gd name="T7" fmla="*/ 0 h 67"/>
                <a:gd name="T8" fmla="*/ 93 w 93"/>
                <a:gd name="T9" fmla="*/ 67 h 67"/>
                <a:gd name="T10" fmla="*/ 93 w 93"/>
                <a:gd name="T11" fmla="*/ 67 h 67"/>
                <a:gd name="T12" fmla="*/ 1 w 9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ṥ1íḍé"/>
            <p:cNvSpPr/>
            <p:nvPr/>
          </p:nvSpPr>
          <p:spPr bwMode="auto">
            <a:xfrm>
              <a:off x="4252913" y="2941638"/>
              <a:ext cx="995363" cy="233363"/>
            </a:xfrm>
            <a:custGeom>
              <a:avLst/>
              <a:gdLst>
                <a:gd name="T0" fmla="*/ 33 w 47"/>
                <a:gd name="T1" fmla="*/ 0 h 11"/>
                <a:gd name="T2" fmla="*/ 24 w 47"/>
                <a:gd name="T3" fmla="*/ 0 h 11"/>
                <a:gd name="T4" fmla="*/ 14 w 47"/>
                <a:gd name="T5" fmla="*/ 0 h 11"/>
                <a:gd name="T6" fmla="*/ 0 w 47"/>
                <a:gd name="T7" fmla="*/ 11 h 11"/>
                <a:gd name="T8" fmla="*/ 24 w 47"/>
                <a:gd name="T9" fmla="*/ 11 h 11"/>
                <a:gd name="T10" fmla="*/ 47 w 47"/>
                <a:gd name="T11" fmla="*/ 11 h 11"/>
                <a:gd name="T12" fmla="*/ 33 w 4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">
                  <a:moveTo>
                    <a:pt x="3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9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8" y="9"/>
                    <a:pt x="33" y="6"/>
                    <a:pt x="33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ḷîďê"/>
            <p:cNvSpPr/>
            <p:nvPr/>
          </p:nvSpPr>
          <p:spPr bwMode="auto">
            <a:xfrm>
              <a:off x="4021138" y="3175001"/>
              <a:ext cx="1460500" cy="84138"/>
            </a:xfrm>
            <a:custGeom>
              <a:avLst/>
              <a:gdLst>
                <a:gd name="T0" fmla="*/ 69 w 69"/>
                <a:gd name="T1" fmla="*/ 4 h 4"/>
                <a:gd name="T2" fmla="*/ 66 w 69"/>
                <a:gd name="T3" fmla="*/ 0 h 4"/>
                <a:gd name="T4" fmla="*/ 4 w 69"/>
                <a:gd name="T5" fmla="*/ 0 h 4"/>
                <a:gd name="T6" fmla="*/ 0 w 69"/>
                <a:gd name="T7" fmla="*/ 4 h 4"/>
                <a:gd name="T8" fmla="*/ 69 w 6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">
                  <a:moveTo>
                    <a:pt x="69" y="4"/>
                  </a:moveTo>
                  <a:cubicBezTo>
                    <a:pt x="69" y="1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69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liḍê"/>
            <p:cNvSpPr/>
            <p:nvPr/>
          </p:nvSpPr>
          <p:spPr bwMode="auto">
            <a:xfrm>
              <a:off x="5651500" y="2773363"/>
              <a:ext cx="84138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4" name="矩形 53"/>
          <p:cNvSpPr/>
          <p:nvPr/>
        </p:nvSpPr>
        <p:spPr>
          <a:xfrm>
            <a:off x="1467807" y="1763127"/>
            <a:ext cx="4104469" cy="2664296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31612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5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4" y="2640965"/>
            <a:ext cx="7915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从标量创建一个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+mn-lt"/>
              </a:rPr>
              <a:t>Series</a:t>
            </a: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从标量创建一个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9496" y="1628800"/>
            <a:ext cx="8928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如果数据是标量值，则必须提供索引。将重复该值以匹配索引的长度。</a:t>
            </a:r>
          </a:p>
        </p:txBody>
      </p:sp>
      <p:sp>
        <p:nvSpPr>
          <p:cNvPr id="5" name="矩形 4"/>
          <p:cNvSpPr/>
          <p:nvPr/>
        </p:nvSpPr>
        <p:spPr>
          <a:xfrm>
            <a:off x="1862279" y="2708920"/>
            <a:ext cx="5025809" cy="2664296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0307" y="2708920"/>
            <a:ext cx="48097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20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indent="457200" algn="just" fontAlgn="auto">
              <a:lnSpc>
                <a:spcPct val="20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indent="457200" algn="just" fontAlgn="auto">
              <a:lnSpc>
                <a:spcPct val="20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 = pd.Series(5, index=[0, 1, 2, 3])</a:t>
            </a:r>
          </a:p>
          <a:p>
            <a:pPr indent="457200" algn="just" fontAlgn="auto">
              <a:lnSpc>
                <a:spcPct val="20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print(s)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7392144" y="2564904"/>
            <a:ext cx="3360708" cy="2994797"/>
            <a:chOff x="3843338" y="1420813"/>
            <a:chExt cx="4505325" cy="4014788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5013326" y="1970088"/>
              <a:ext cx="2684463" cy="3465513"/>
            </a:xfrm>
            <a:custGeom>
              <a:avLst/>
              <a:gdLst>
                <a:gd name="T0" fmla="*/ 107 w 186"/>
                <a:gd name="T1" fmla="*/ 240 h 240"/>
                <a:gd name="T2" fmla="*/ 5 w 186"/>
                <a:gd name="T3" fmla="*/ 240 h 240"/>
                <a:gd name="T4" fmla="*/ 22 w 186"/>
                <a:gd name="T5" fmla="*/ 152 h 240"/>
                <a:gd name="T6" fmla="*/ 22 w 186"/>
                <a:gd name="T7" fmla="*/ 144 h 240"/>
                <a:gd name="T8" fmla="*/ 21 w 186"/>
                <a:gd name="T9" fmla="*/ 137 h 240"/>
                <a:gd name="T10" fmla="*/ 4 w 186"/>
                <a:gd name="T11" fmla="*/ 63 h 240"/>
                <a:gd name="T12" fmla="*/ 86 w 186"/>
                <a:gd name="T13" fmla="*/ 0 h 240"/>
                <a:gd name="T14" fmla="*/ 154 w 186"/>
                <a:gd name="T15" fmla="*/ 32 h 240"/>
                <a:gd name="T16" fmla="*/ 168 w 186"/>
                <a:gd name="T17" fmla="*/ 77 h 240"/>
                <a:gd name="T18" fmla="*/ 174 w 186"/>
                <a:gd name="T19" fmla="*/ 110 h 240"/>
                <a:gd name="T20" fmla="*/ 184 w 186"/>
                <a:gd name="T21" fmla="*/ 131 h 240"/>
                <a:gd name="T22" fmla="*/ 172 w 186"/>
                <a:gd name="T23" fmla="*/ 138 h 240"/>
                <a:gd name="T24" fmla="*/ 172 w 186"/>
                <a:gd name="T25" fmla="*/ 139 h 240"/>
                <a:gd name="T26" fmla="*/ 172 w 186"/>
                <a:gd name="T27" fmla="*/ 142 h 240"/>
                <a:gd name="T28" fmla="*/ 173 w 186"/>
                <a:gd name="T29" fmla="*/ 149 h 240"/>
                <a:gd name="T30" fmla="*/ 173 w 186"/>
                <a:gd name="T31" fmla="*/ 152 h 240"/>
                <a:gd name="T32" fmla="*/ 165 w 186"/>
                <a:gd name="T33" fmla="*/ 156 h 240"/>
                <a:gd name="T34" fmla="*/ 171 w 186"/>
                <a:gd name="T35" fmla="*/ 161 h 240"/>
                <a:gd name="T36" fmla="*/ 169 w 186"/>
                <a:gd name="T37" fmla="*/ 164 h 240"/>
                <a:gd name="T38" fmla="*/ 161 w 186"/>
                <a:gd name="T39" fmla="*/ 171 h 240"/>
                <a:gd name="T40" fmla="*/ 163 w 186"/>
                <a:gd name="T41" fmla="*/ 180 h 240"/>
                <a:gd name="T42" fmla="*/ 162 w 186"/>
                <a:gd name="T43" fmla="*/ 191 h 240"/>
                <a:gd name="T44" fmla="*/ 134 w 186"/>
                <a:gd name="T45" fmla="*/ 196 h 240"/>
                <a:gd name="T46" fmla="*/ 116 w 186"/>
                <a:gd name="T47" fmla="*/ 191 h 240"/>
                <a:gd name="T48" fmla="*/ 116 w 186"/>
                <a:gd name="T49" fmla="*/ 191 h 240"/>
                <a:gd name="T50" fmla="*/ 111 w 186"/>
                <a:gd name="T51" fmla="*/ 206 h 240"/>
                <a:gd name="T52" fmla="*/ 107 w 186"/>
                <a:gd name="T5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240">
                  <a:moveTo>
                    <a:pt x="107" y="240"/>
                  </a:moveTo>
                  <a:cubicBezTo>
                    <a:pt x="5" y="240"/>
                    <a:pt x="5" y="240"/>
                    <a:pt x="5" y="240"/>
                  </a:cubicBezTo>
                  <a:cubicBezTo>
                    <a:pt x="5" y="240"/>
                    <a:pt x="22" y="165"/>
                    <a:pt x="22" y="152"/>
                  </a:cubicBezTo>
                  <a:cubicBezTo>
                    <a:pt x="23" y="149"/>
                    <a:pt x="23" y="147"/>
                    <a:pt x="22" y="144"/>
                  </a:cubicBezTo>
                  <a:cubicBezTo>
                    <a:pt x="22" y="142"/>
                    <a:pt x="22" y="139"/>
                    <a:pt x="21" y="137"/>
                  </a:cubicBezTo>
                  <a:cubicBezTo>
                    <a:pt x="17" y="126"/>
                    <a:pt x="0" y="87"/>
                    <a:pt x="4" y="63"/>
                  </a:cubicBezTo>
                  <a:cubicBezTo>
                    <a:pt x="7" y="38"/>
                    <a:pt x="31" y="0"/>
                    <a:pt x="86" y="0"/>
                  </a:cubicBezTo>
                  <a:cubicBezTo>
                    <a:pt x="129" y="0"/>
                    <a:pt x="150" y="26"/>
                    <a:pt x="154" y="32"/>
                  </a:cubicBezTo>
                  <a:cubicBezTo>
                    <a:pt x="162" y="43"/>
                    <a:pt x="168" y="67"/>
                    <a:pt x="168" y="77"/>
                  </a:cubicBezTo>
                  <a:cubicBezTo>
                    <a:pt x="168" y="86"/>
                    <a:pt x="167" y="100"/>
                    <a:pt x="174" y="110"/>
                  </a:cubicBezTo>
                  <a:cubicBezTo>
                    <a:pt x="180" y="120"/>
                    <a:pt x="186" y="128"/>
                    <a:pt x="184" y="131"/>
                  </a:cubicBezTo>
                  <a:cubicBezTo>
                    <a:pt x="183" y="135"/>
                    <a:pt x="178" y="137"/>
                    <a:pt x="172" y="138"/>
                  </a:cubicBezTo>
                  <a:cubicBezTo>
                    <a:pt x="172" y="138"/>
                    <a:pt x="172" y="138"/>
                    <a:pt x="172" y="139"/>
                  </a:cubicBezTo>
                  <a:cubicBezTo>
                    <a:pt x="172" y="140"/>
                    <a:pt x="172" y="141"/>
                    <a:pt x="172" y="142"/>
                  </a:cubicBezTo>
                  <a:cubicBezTo>
                    <a:pt x="172" y="144"/>
                    <a:pt x="173" y="147"/>
                    <a:pt x="173" y="149"/>
                  </a:cubicBezTo>
                  <a:cubicBezTo>
                    <a:pt x="173" y="150"/>
                    <a:pt x="173" y="152"/>
                    <a:pt x="173" y="152"/>
                  </a:cubicBezTo>
                  <a:cubicBezTo>
                    <a:pt x="172" y="154"/>
                    <a:pt x="168" y="156"/>
                    <a:pt x="165" y="156"/>
                  </a:cubicBezTo>
                  <a:cubicBezTo>
                    <a:pt x="170" y="157"/>
                    <a:pt x="172" y="158"/>
                    <a:pt x="171" y="161"/>
                  </a:cubicBezTo>
                  <a:cubicBezTo>
                    <a:pt x="171" y="162"/>
                    <a:pt x="170" y="163"/>
                    <a:pt x="169" y="164"/>
                  </a:cubicBezTo>
                  <a:cubicBezTo>
                    <a:pt x="166" y="166"/>
                    <a:pt x="161" y="168"/>
                    <a:pt x="161" y="171"/>
                  </a:cubicBezTo>
                  <a:cubicBezTo>
                    <a:pt x="161" y="173"/>
                    <a:pt x="162" y="176"/>
                    <a:pt x="163" y="180"/>
                  </a:cubicBezTo>
                  <a:cubicBezTo>
                    <a:pt x="164" y="184"/>
                    <a:pt x="164" y="188"/>
                    <a:pt x="162" y="191"/>
                  </a:cubicBezTo>
                  <a:cubicBezTo>
                    <a:pt x="158" y="196"/>
                    <a:pt x="146" y="199"/>
                    <a:pt x="134" y="196"/>
                  </a:cubicBezTo>
                  <a:cubicBezTo>
                    <a:pt x="123" y="194"/>
                    <a:pt x="119" y="192"/>
                    <a:pt x="116" y="191"/>
                  </a:cubicBezTo>
                  <a:cubicBezTo>
                    <a:pt x="116" y="191"/>
                    <a:pt x="116" y="191"/>
                    <a:pt x="116" y="191"/>
                  </a:cubicBezTo>
                  <a:cubicBezTo>
                    <a:pt x="114" y="196"/>
                    <a:pt x="112" y="203"/>
                    <a:pt x="111" y="206"/>
                  </a:cubicBezTo>
                  <a:cubicBezTo>
                    <a:pt x="107" y="231"/>
                    <a:pt x="107" y="240"/>
                    <a:pt x="107" y="24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5330826" y="2201863"/>
              <a:ext cx="1890713" cy="1876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478338" y="1493838"/>
              <a:ext cx="288925" cy="288925"/>
            </a:xfrm>
            <a:custGeom>
              <a:avLst/>
              <a:gdLst>
                <a:gd name="T0" fmla="*/ 2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2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 9"/>
            <p:cNvSpPr/>
            <p:nvPr/>
          </p:nvSpPr>
          <p:spPr bwMode="auto">
            <a:xfrm>
              <a:off x="4478338" y="1493838"/>
              <a:ext cx="288925" cy="288925"/>
            </a:xfrm>
            <a:custGeom>
              <a:avLst/>
              <a:gdLst>
                <a:gd name="T0" fmla="*/ 18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8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8" y="20"/>
                  </a:moveTo>
                  <a:cubicBezTo>
                    <a:pt x="17" y="20"/>
                    <a:pt x="17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9" y="20"/>
                    <a:pt x="18" y="20"/>
                    <a:pt x="18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4030663" y="1493838"/>
              <a:ext cx="288925" cy="288925"/>
            </a:xfrm>
            <a:custGeom>
              <a:avLst/>
              <a:gdLst>
                <a:gd name="T0" fmla="*/ 2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2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 11"/>
            <p:cNvSpPr/>
            <p:nvPr/>
          </p:nvSpPr>
          <p:spPr bwMode="auto">
            <a:xfrm>
              <a:off x="4030663" y="1493838"/>
              <a:ext cx="288925" cy="288925"/>
            </a:xfrm>
            <a:custGeom>
              <a:avLst/>
              <a:gdLst>
                <a:gd name="T0" fmla="*/ 17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7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7" y="20"/>
                  </a:moveTo>
                  <a:cubicBezTo>
                    <a:pt x="17" y="20"/>
                    <a:pt x="16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8" y="20"/>
                    <a:pt x="17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4926013" y="1493838"/>
              <a:ext cx="288925" cy="288925"/>
            </a:xfrm>
            <a:custGeom>
              <a:avLst/>
              <a:gdLst>
                <a:gd name="T0" fmla="*/ 3 w 20"/>
                <a:gd name="T1" fmla="*/ 20 h 20"/>
                <a:gd name="T2" fmla="*/ 1 w 20"/>
                <a:gd name="T3" fmla="*/ 19 h 20"/>
                <a:gd name="T4" fmla="*/ 1 w 20"/>
                <a:gd name="T5" fmla="*/ 16 h 20"/>
                <a:gd name="T6" fmla="*/ 16 w 20"/>
                <a:gd name="T7" fmla="*/ 1 h 20"/>
                <a:gd name="T8" fmla="*/ 19 w 20"/>
                <a:gd name="T9" fmla="*/ 1 h 20"/>
                <a:gd name="T10" fmla="*/ 19 w 20"/>
                <a:gd name="T11" fmla="*/ 4 h 20"/>
                <a:gd name="T12" fmla="*/ 4 w 20"/>
                <a:gd name="T13" fmla="*/ 19 h 20"/>
                <a:gd name="T14" fmla="*/ 3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3" y="20"/>
                  </a:moveTo>
                  <a:cubicBezTo>
                    <a:pt x="2" y="20"/>
                    <a:pt x="2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4926013" y="1493838"/>
              <a:ext cx="288925" cy="288925"/>
            </a:xfrm>
            <a:custGeom>
              <a:avLst/>
              <a:gdLst>
                <a:gd name="T0" fmla="*/ 18 w 20"/>
                <a:gd name="T1" fmla="*/ 20 h 20"/>
                <a:gd name="T2" fmla="*/ 16 w 20"/>
                <a:gd name="T3" fmla="*/ 19 h 20"/>
                <a:gd name="T4" fmla="*/ 1 w 20"/>
                <a:gd name="T5" fmla="*/ 4 h 20"/>
                <a:gd name="T6" fmla="*/ 1 w 20"/>
                <a:gd name="T7" fmla="*/ 1 h 20"/>
                <a:gd name="T8" fmla="*/ 4 w 20"/>
                <a:gd name="T9" fmla="*/ 1 h 20"/>
                <a:gd name="T10" fmla="*/ 19 w 20"/>
                <a:gd name="T11" fmla="*/ 16 h 20"/>
                <a:gd name="T12" fmla="*/ 19 w 20"/>
                <a:gd name="T13" fmla="*/ 19 h 20"/>
                <a:gd name="T14" fmla="*/ 18 w 20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8" y="20"/>
                  </a:moveTo>
                  <a:cubicBezTo>
                    <a:pt x="17" y="20"/>
                    <a:pt x="17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9" y="20"/>
                    <a:pt x="18" y="20"/>
                    <a:pt x="18" y="20"/>
                  </a:cubicBezTo>
                  <a:close/>
                </a:path>
              </a:pathLst>
            </a:cu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7943851" y="4597401"/>
              <a:ext cx="274638" cy="274638"/>
            </a:xfrm>
            <a:custGeom>
              <a:avLst/>
              <a:gdLst>
                <a:gd name="T0" fmla="*/ 17 w 19"/>
                <a:gd name="T1" fmla="*/ 19 h 19"/>
                <a:gd name="T2" fmla="*/ 16 w 19"/>
                <a:gd name="T3" fmla="*/ 18 h 19"/>
                <a:gd name="T4" fmla="*/ 1 w 19"/>
                <a:gd name="T5" fmla="*/ 3 h 19"/>
                <a:gd name="T6" fmla="*/ 1 w 19"/>
                <a:gd name="T7" fmla="*/ 0 h 19"/>
                <a:gd name="T8" fmla="*/ 4 w 19"/>
                <a:gd name="T9" fmla="*/ 0 h 19"/>
                <a:gd name="T10" fmla="*/ 19 w 19"/>
                <a:gd name="T11" fmla="*/ 15 h 19"/>
                <a:gd name="T12" fmla="*/ 19 w 19"/>
                <a:gd name="T13" fmla="*/ 18 h 19"/>
                <a:gd name="T14" fmla="*/ 17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7" y="19"/>
                  </a:moveTo>
                  <a:cubicBezTo>
                    <a:pt x="17" y="19"/>
                    <a:pt x="16" y="19"/>
                    <a:pt x="16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7"/>
                    <a:pt x="19" y="18"/>
                  </a:cubicBezTo>
                  <a:cubicBezTo>
                    <a:pt x="18" y="19"/>
                    <a:pt x="18" y="19"/>
                    <a:pt x="17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7943851" y="4597401"/>
              <a:ext cx="274638" cy="274638"/>
            </a:xfrm>
            <a:custGeom>
              <a:avLst/>
              <a:gdLst>
                <a:gd name="T0" fmla="*/ 2 w 19"/>
                <a:gd name="T1" fmla="*/ 19 h 19"/>
                <a:gd name="T2" fmla="*/ 1 w 19"/>
                <a:gd name="T3" fmla="*/ 18 h 19"/>
                <a:gd name="T4" fmla="*/ 1 w 19"/>
                <a:gd name="T5" fmla="*/ 15 h 19"/>
                <a:gd name="T6" fmla="*/ 16 w 19"/>
                <a:gd name="T7" fmla="*/ 0 h 19"/>
                <a:gd name="T8" fmla="*/ 19 w 19"/>
                <a:gd name="T9" fmla="*/ 0 h 19"/>
                <a:gd name="T10" fmla="*/ 19 w 19"/>
                <a:gd name="T11" fmla="*/ 3 h 19"/>
                <a:gd name="T12" fmla="*/ 4 w 19"/>
                <a:gd name="T13" fmla="*/ 18 h 19"/>
                <a:gd name="T14" fmla="*/ 2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2" y="19"/>
                  </a:moveTo>
                  <a:cubicBezTo>
                    <a:pt x="2" y="19"/>
                    <a:pt x="1" y="19"/>
                    <a:pt x="1" y="18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 16"/>
            <p:cNvSpPr/>
            <p:nvPr/>
          </p:nvSpPr>
          <p:spPr bwMode="auto">
            <a:xfrm>
              <a:off x="7943851" y="5045076"/>
              <a:ext cx="274638" cy="274638"/>
            </a:xfrm>
            <a:custGeom>
              <a:avLst/>
              <a:gdLst>
                <a:gd name="T0" fmla="*/ 17 w 19"/>
                <a:gd name="T1" fmla="*/ 19 h 19"/>
                <a:gd name="T2" fmla="*/ 16 w 19"/>
                <a:gd name="T3" fmla="*/ 18 h 19"/>
                <a:gd name="T4" fmla="*/ 1 w 19"/>
                <a:gd name="T5" fmla="*/ 3 h 19"/>
                <a:gd name="T6" fmla="*/ 1 w 19"/>
                <a:gd name="T7" fmla="*/ 0 h 19"/>
                <a:gd name="T8" fmla="*/ 4 w 19"/>
                <a:gd name="T9" fmla="*/ 0 h 19"/>
                <a:gd name="T10" fmla="*/ 19 w 19"/>
                <a:gd name="T11" fmla="*/ 15 h 19"/>
                <a:gd name="T12" fmla="*/ 19 w 19"/>
                <a:gd name="T13" fmla="*/ 18 h 19"/>
                <a:gd name="T14" fmla="*/ 17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17" y="19"/>
                  </a:moveTo>
                  <a:cubicBezTo>
                    <a:pt x="17" y="19"/>
                    <a:pt x="16" y="19"/>
                    <a:pt x="16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8"/>
                    <a:pt x="19" y="18"/>
                  </a:cubicBezTo>
                  <a:cubicBezTo>
                    <a:pt x="18" y="19"/>
                    <a:pt x="18" y="19"/>
                    <a:pt x="17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7943851" y="5045076"/>
              <a:ext cx="274638" cy="274638"/>
            </a:xfrm>
            <a:custGeom>
              <a:avLst/>
              <a:gdLst>
                <a:gd name="T0" fmla="*/ 2 w 19"/>
                <a:gd name="T1" fmla="*/ 19 h 19"/>
                <a:gd name="T2" fmla="*/ 1 w 19"/>
                <a:gd name="T3" fmla="*/ 18 h 19"/>
                <a:gd name="T4" fmla="*/ 1 w 19"/>
                <a:gd name="T5" fmla="*/ 15 h 19"/>
                <a:gd name="T6" fmla="*/ 16 w 19"/>
                <a:gd name="T7" fmla="*/ 0 h 19"/>
                <a:gd name="T8" fmla="*/ 19 w 19"/>
                <a:gd name="T9" fmla="*/ 0 h 19"/>
                <a:gd name="T10" fmla="*/ 19 w 19"/>
                <a:gd name="T11" fmla="*/ 3 h 19"/>
                <a:gd name="T12" fmla="*/ 4 w 19"/>
                <a:gd name="T13" fmla="*/ 18 h 19"/>
                <a:gd name="T14" fmla="*/ 2 w 19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2" y="19"/>
                  </a:move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1"/>
                    <a:pt x="19" y="2"/>
                    <a:pt x="19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19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7943851" y="4135438"/>
              <a:ext cx="274638" cy="288925"/>
            </a:xfrm>
            <a:custGeom>
              <a:avLst/>
              <a:gdLst>
                <a:gd name="T0" fmla="*/ 17 w 19"/>
                <a:gd name="T1" fmla="*/ 20 h 20"/>
                <a:gd name="T2" fmla="*/ 16 w 19"/>
                <a:gd name="T3" fmla="*/ 19 h 20"/>
                <a:gd name="T4" fmla="*/ 1 w 19"/>
                <a:gd name="T5" fmla="*/ 4 h 20"/>
                <a:gd name="T6" fmla="*/ 1 w 19"/>
                <a:gd name="T7" fmla="*/ 1 h 20"/>
                <a:gd name="T8" fmla="*/ 4 w 19"/>
                <a:gd name="T9" fmla="*/ 1 h 20"/>
                <a:gd name="T10" fmla="*/ 19 w 19"/>
                <a:gd name="T11" fmla="*/ 16 h 20"/>
                <a:gd name="T12" fmla="*/ 19 w 19"/>
                <a:gd name="T13" fmla="*/ 19 h 20"/>
                <a:gd name="T14" fmla="*/ 17 w 19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17" y="20"/>
                  </a:moveTo>
                  <a:cubicBezTo>
                    <a:pt x="17" y="20"/>
                    <a:pt x="16" y="20"/>
                    <a:pt x="16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8"/>
                    <a:pt x="19" y="19"/>
                  </a:cubicBezTo>
                  <a:cubicBezTo>
                    <a:pt x="18" y="20"/>
                    <a:pt x="18" y="20"/>
                    <a:pt x="17" y="2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7943851" y="4135438"/>
              <a:ext cx="274638" cy="288925"/>
            </a:xfrm>
            <a:custGeom>
              <a:avLst/>
              <a:gdLst>
                <a:gd name="T0" fmla="*/ 2 w 19"/>
                <a:gd name="T1" fmla="*/ 20 h 20"/>
                <a:gd name="T2" fmla="*/ 1 w 19"/>
                <a:gd name="T3" fmla="*/ 19 h 20"/>
                <a:gd name="T4" fmla="*/ 1 w 19"/>
                <a:gd name="T5" fmla="*/ 16 h 20"/>
                <a:gd name="T6" fmla="*/ 16 w 19"/>
                <a:gd name="T7" fmla="*/ 1 h 20"/>
                <a:gd name="T8" fmla="*/ 19 w 19"/>
                <a:gd name="T9" fmla="*/ 1 h 20"/>
                <a:gd name="T10" fmla="*/ 19 w 19"/>
                <a:gd name="T11" fmla="*/ 4 h 20"/>
                <a:gd name="T12" fmla="*/ 4 w 19"/>
                <a:gd name="T13" fmla="*/ 19 h 20"/>
                <a:gd name="T14" fmla="*/ 2 w 19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2" y="20"/>
                  </a:moveTo>
                  <a:cubicBezTo>
                    <a:pt x="2" y="20"/>
                    <a:pt x="1" y="20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19" y="2"/>
                    <a:pt x="19" y="3"/>
                    <a:pt x="19" y="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3843338" y="4467226"/>
              <a:ext cx="1025525" cy="58738"/>
            </a:xfrm>
            <a:custGeom>
              <a:avLst/>
              <a:gdLst>
                <a:gd name="T0" fmla="*/ 69 w 71"/>
                <a:gd name="T1" fmla="*/ 4 h 4"/>
                <a:gd name="T2" fmla="*/ 2 w 71"/>
                <a:gd name="T3" fmla="*/ 4 h 4"/>
                <a:gd name="T4" fmla="*/ 0 w 71"/>
                <a:gd name="T5" fmla="*/ 2 h 4"/>
                <a:gd name="T6" fmla="*/ 2 w 71"/>
                <a:gd name="T7" fmla="*/ 0 h 4"/>
                <a:gd name="T8" fmla="*/ 69 w 71"/>
                <a:gd name="T9" fmla="*/ 0 h 4"/>
                <a:gd name="T10" fmla="*/ 71 w 71"/>
                <a:gd name="T11" fmla="*/ 2 h 4"/>
                <a:gd name="T12" fmla="*/ 69 w 7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4">
                  <a:moveTo>
                    <a:pt x="6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1" y="1"/>
                    <a:pt x="71" y="2"/>
                  </a:cubicBezTo>
                  <a:cubicBezTo>
                    <a:pt x="71" y="3"/>
                    <a:pt x="70" y="4"/>
                    <a:pt x="69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4189413" y="4640263"/>
              <a:ext cx="679450" cy="58738"/>
            </a:xfrm>
            <a:custGeom>
              <a:avLst/>
              <a:gdLst>
                <a:gd name="T0" fmla="*/ 45 w 47"/>
                <a:gd name="T1" fmla="*/ 4 h 4"/>
                <a:gd name="T2" fmla="*/ 2 w 47"/>
                <a:gd name="T3" fmla="*/ 4 h 4"/>
                <a:gd name="T4" fmla="*/ 0 w 47"/>
                <a:gd name="T5" fmla="*/ 2 h 4"/>
                <a:gd name="T6" fmla="*/ 2 w 47"/>
                <a:gd name="T7" fmla="*/ 0 h 4"/>
                <a:gd name="T8" fmla="*/ 45 w 47"/>
                <a:gd name="T9" fmla="*/ 0 h 4"/>
                <a:gd name="T10" fmla="*/ 47 w 47"/>
                <a:gd name="T11" fmla="*/ 2 h 4"/>
                <a:gd name="T12" fmla="*/ 45 w 4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">
                  <a:moveTo>
                    <a:pt x="4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3"/>
                    <a:pt x="46" y="4"/>
                    <a:pt x="45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973513" y="4814888"/>
              <a:ext cx="895350" cy="57150"/>
            </a:xfrm>
            <a:custGeom>
              <a:avLst/>
              <a:gdLst>
                <a:gd name="T0" fmla="*/ 60 w 62"/>
                <a:gd name="T1" fmla="*/ 4 h 4"/>
                <a:gd name="T2" fmla="*/ 2 w 62"/>
                <a:gd name="T3" fmla="*/ 4 h 4"/>
                <a:gd name="T4" fmla="*/ 0 w 62"/>
                <a:gd name="T5" fmla="*/ 2 h 4"/>
                <a:gd name="T6" fmla="*/ 2 w 62"/>
                <a:gd name="T7" fmla="*/ 0 h 4"/>
                <a:gd name="T8" fmla="*/ 60 w 62"/>
                <a:gd name="T9" fmla="*/ 0 h 4"/>
                <a:gd name="T10" fmla="*/ 62 w 62"/>
                <a:gd name="T11" fmla="*/ 2 h 4"/>
                <a:gd name="T12" fmla="*/ 60 w 6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4391026" y="4987926"/>
              <a:ext cx="477838" cy="57150"/>
            </a:xfrm>
            <a:custGeom>
              <a:avLst/>
              <a:gdLst>
                <a:gd name="T0" fmla="*/ 31 w 33"/>
                <a:gd name="T1" fmla="*/ 4 h 4"/>
                <a:gd name="T2" fmla="*/ 2 w 33"/>
                <a:gd name="T3" fmla="*/ 4 h 4"/>
                <a:gd name="T4" fmla="*/ 0 w 33"/>
                <a:gd name="T5" fmla="*/ 2 h 4"/>
                <a:gd name="T6" fmla="*/ 2 w 33"/>
                <a:gd name="T7" fmla="*/ 0 h 4"/>
                <a:gd name="T8" fmla="*/ 31 w 33"/>
                <a:gd name="T9" fmla="*/ 0 h 4"/>
                <a:gd name="T10" fmla="*/ 33 w 33"/>
                <a:gd name="T11" fmla="*/ 2 h 4"/>
                <a:gd name="T12" fmla="*/ 31 w 3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">
                  <a:moveTo>
                    <a:pt x="3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3"/>
                    <a:pt x="32" y="4"/>
                    <a:pt x="31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7424738" y="1479551"/>
              <a:ext cx="923925" cy="923925"/>
            </a:xfrm>
            <a:custGeom>
              <a:avLst/>
              <a:gdLst>
                <a:gd name="T0" fmla="*/ 30 w 64"/>
                <a:gd name="T1" fmla="*/ 62 h 64"/>
                <a:gd name="T2" fmla="*/ 32 w 64"/>
                <a:gd name="T3" fmla="*/ 60 h 64"/>
                <a:gd name="T4" fmla="*/ 45 w 64"/>
                <a:gd name="T5" fmla="*/ 59 h 64"/>
                <a:gd name="T6" fmla="*/ 32 w 64"/>
                <a:gd name="T7" fmla="*/ 64 h 64"/>
                <a:gd name="T8" fmla="*/ 20 w 64"/>
                <a:gd name="T9" fmla="*/ 61 h 64"/>
                <a:gd name="T10" fmla="*/ 10 w 64"/>
                <a:gd name="T11" fmla="*/ 52 h 64"/>
                <a:gd name="T12" fmla="*/ 21 w 64"/>
                <a:gd name="T13" fmla="*/ 58 h 64"/>
                <a:gd name="T14" fmla="*/ 21 w 64"/>
                <a:gd name="T15" fmla="*/ 61 h 64"/>
                <a:gd name="T16" fmla="*/ 52 w 64"/>
                <a:gd name="T17" fmla="*/ 55 h 64"/>
                <a:gd name="T18" fmla="*/ 58 w 64"/>
                <a:gd name="T19" fmla="*/ 43 h 64"/>
                <a:gd name="T20" fmla="*/ 62 w 64"/>
                <a:gd name="T21" fmla="*/ 44 h 64"/>
                <a:gd name="T22" fmla="*/ 53 w 64"/>
                <a:gd name="T23" fmla="*/ 55 h 64"/>
                <a:gd name="T24" fmla="*/ 3 w 64"/>
                <a:gd name="T25" fmla="*/ 44 h 64"/>
                <a:gd name="T26" fmla="*/ 2 w 64"/>
                <a:gd name="T27" fmla="*/ 30 h 64"/>
                <a:gd name="T28" fmla="*/ 4 w 64"/>
                <a:gd name="T29" fmla="*/ 32 h 64"/>
                <a:gd name="T30" fmla="*/ 5 w 64"/>
                <a:gd name="T31" fmla="*/ 45 h 64"/>
                <a:gd name="T32" fmla="*/ 62 w 64"/>
                <a:gd name="T33" fmla="*/ 34 h 64"/>
                <a:gd name="T34" fmla="*/ 60 w 64"/>
                <a:gd name="T35" fmla="*/ 32 h 64"/>
                <a:gd name="T36" fmla="*/ 59 w 64"/>
                <a:gd name="T37" fmla="*/ 19 h 64"/>
                <a:gd name="T38" fmla="*/ 64 w 64"/>
                <a:gd name="T39" fmla="*/ 32 h 64"/>
                <a:gd name="T40" fmla="*/ 5 w 64"/>
                <a:gd name="T41" fmla="*/ 22 h 64"/>
                <a:gd name="T42" fmla="*/ 3 w 64"/>
                <a:gd name="T43" fmla="*/ 19 h 64"/>
                <a:gd name="T44" fmla="*/ 13 w 64"/>
                <a:gd name="T45" fmla="*/ 9 h 64"/>
                <a:gd name="T46" fmla="*/ 6 w 64"/>
                <a:gd name="T47" fmla="*/ 21 h 64"/>
                <a:gd name="T48" fmla="*/ 54 w 64"/>
                <a:gd name="T49" fmla="*/ 13 h 64"/>
                <a:gd name="T50" fmla="*/ 43 w 64"/>
                <a:gd name="T51" fmla="*/ 6 h 64"/>
                <a:gd name="T52" fmla="*/ 45 w 64"/>
                <a:gd name="T53" fmla="*/ 2 h 64"/>
                <a:gd name="T54" fmla="*/ 55 w 64"/>
                <a:gd name="T55" fmla="*/ 12 h 64"/>
                <a:gd name="T56" fmla="*/ 21 w 64"/>
                <a:gd name="T57" fmla="*/ 6 h 64"/>
                <a:gd name="T58" fmla="*/ 20 w 64"/>
                <a:gd name="T59" fmla="*/ 2 h 64"/>
                <a:gd name="T60" fmla="*/ 34 w 64"/>
                <a:gd name="T61" fmla="*/ 2 h 64"/>
                <a:gd name="T62" fmla="*/ 32 w 64"/>
                <a:gd name="T63" fmla="*/ 4 h 64"/>
                <a:gd name="T64" fmla="*/ 21 w 64"/>
                <a:gd name="T65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31" y="64"/>
                    <a:pt x="30" y="63"/>
                    <a:pt x="30" y="62"/>
                  </a:cubicBezTo>
                  <a:cubicBezTo>
                    <a:pt x="30" y="61"/>
                    <a:pt x="31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60"/>
                    <a:pt x="39" y="59"/>
                    <a:pt x="43" y="58"/>
                  </a:cubicBezTo>
                  <a:cubicBezTo>
                    <a:pt x="44" y="57"/>
                    <a:pt x="45" y="58"/>
                    <a:pt x="45" y="59"/>
                  </a:cubicBezTo>
                  <a:cubicBezTo>
                    <a:pt x="46" y="60"/>
                    <a:pt x="45" y="61"/>
                    <a:pt x="44" y="62"/>
                  </a:cubicBezTo>
                  <a:cubicBezTo>
                    <a:pt x="40" y="63"/>
                    <a:pt x="36" y="64"/>
                    <a:pt x="32" y="64"/>
                  </a:cubicBezTo>
                  <a:close/>
                  <a:moveTo>
                    <a:pt x="21" y="61"/>
                  </a:moveTo>
                  <a:cubicBezTo>
                    <a:pt x="20" y="61"/>
                    <a:pt x="20" y="61"/>
                    <a:pt x="20" y="61"/>
                  </a:cubicBezTo>
                  <a:cubicBezTo>
                    <a:pt x="16" y="60"/>
                    <a:pt x="12" y="57"/>
                    <a:pt x="10" y="54"/>
                  </a:cubicBezTo>
                  <a:cubicBezTo>
                    <a:pt x="9" y="54"/>
                    <a:pt x="9" y="52"/>
                    <a:pt x="10" y="52"/>
                  </a:cubicBezTo>
                  <a:cubicBezTo>
                    <a:pt x="10" y="51"/>
                    <a:pt x="12" y="51"/>
                    <a:pt x="12" y="52"/>
                  </a:cubicBezTo>
                  <a:cubicBezTo>
                    <a:pt x="15" y="54"/>
                    <a:pt x="18" y="56"/>
                    <a:pt x="21" y="58"/>
                  </a:cubicBezTo>
                  <a:cubicBezTo>
                    <a:pt x="22" y="58"/>
                    <a:pt x="23" y="59"/>
                    <a:pt x="22" y="60"/>
                  </a:cubicBezTo>
                  <a:cubicBezTo>
                    <a:pt x="22" y="61"/>
                    <a:pt x="21" y="61"/>
                    <a:pt x="21" y="61"/>
                  </a:cubicBezTo>
                  <a:close/>
                  <a:moveTo>
                    <a:pt x="53" y="55"/>
                  </a:moveTo>
                  <a:cubicBezTo>
                    <a:pt x="53" y="55"/>
                    <a:pt x="52" y="55"/>
                    <a:pt x="52" y="55"/>
                  </a:cubicBezTo>
                  <a:cubicBezTo>
                    <a:pt x="51" y="54"/>
                    <a:pt x="51" y="53"/>
                    <a:pt x="52" y="52"/>
                  </a:cubicBezTo>
                  <a:cubicBezTo>
                    <a:pt x="55" y="49"/>
                    <a:pt x="57" y="46"/>
                    <a:pt x="58" y="43"/>
                  </a:cubicBezTo>
                  <a:cubicBezTo>
                    <a:pt x="58" y="42"/>
                    <a:pt x="60" y="41"/>
                    <a:pt x="61" y="42"/>
                  </a:cubicBezTo>
                  <a:cubicBezTo>
                    <a:pt x="62" y="42"/>
                    <a:pt x="62" y="43"/>
                    <a:pt x="62" y="44"/>
                  </a:cubicBezTo>
                  <a:cubicBezTo>
                    <a:pt x="60" y="48"/>
                    <a:pt x="58" y="52"/>
                    <a:pt x="55" y="55"/>
                  </a:cubicBezTo>
                  <a:cubicBezTo>
                    <a:pt x="54" y="55"/>
                    <a:pt x="54" y="55"/>
                    <a:pt x="53" y="55"/>
                  </a:cubicBezTo>
                  <a:close/>
                  <a:moveTo>
                    <a:pt x="4" y="45"/>
                  </a:moveTo>
                  <a:cubicBezTo>
                    <a:pt x="4" y="45"/>
                    <a:pt x="3" y="45"/>
                    <a:pt x="3" y="44"/>
                  </a:cubicBezTo>
                  <a:cubicBezTo>
                    <a:pt x="1" y="40"/>
                    <a:pt x="0" y="36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3" y="30"/>
                    <a:pt x="4" y="31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6"/>
                    <a:pt x="5" y="39"/>
                    <a:pt x="6" y="42"/>
                  </a:cubicBezTo>
                  <a:cubicBezTo>
                    <a:pt x="7" y="43"/>
                    <a:pt x="6" y="45"/>
                    <a:pt x="5" y="45"/>
                  </a:cubicBezTo>
                  <a:cubicBezTo>
                    <a:pt x="5" y="45"/>
                    <a:pt x="5" y="45"/>
                    <a:pt x="4" y="45"/>
                  </a:cubicBezTo>
                  <a:close/>
                  <a:moveTo>
                    <a:pt x="62" y="34"/>
                  </a:moveTo>
                  <a:cubicBezTo>
                    <a:pt x="61" y="34"/>
                    <a:pt x="60" y="33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8"/>
                    <a:pt x="60" y="25"/>
                    <a:pt x="58" y="21"/>
                  </a:cubicBezTo>
                  <a:cubicBezTo>
                    <a:pt x="58" y="20"/>
                    <a:pt x="58" y="19"/>
                    <a:pt x="59" y="19"/>
                  </a:cubicBezTo>
                  <a:cubicBezTo>
                    <a:pt x="60" y="18"/>
                    <a:pt x="61" y="19"/>
                    <a:pt x="62" y="20"/>
                  </a:cubicBezTo>
                  <a:cubicBezTo>
                    <a:pt x="63" y="24"/>
                    <a:pt x="64" y="28"/>
                    <a:pt x="64" y="32"/>
                  </a:cubicBezTo>
                  <a:cubicBezTo>
                    <a:pt x="64" y="33"/>
                    <a:pt x="63" y="34"/>
                    <a:pt x="62" y="34"/>
                  </a:cubicBezTo>
                  <a:close/>
                  <a:moveTo>
                    <a:pt x="5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0"/>
                    <a:pt x="3" y="19"/>
                  </a:cubicBezTo>
                  <a:cubicBezTo>
                    <a:pt x="4" y="16"/>
                    <a:pt x="7" y="12"/>
                    <a:pt x="10" y="9"/>
                  </a:cubicBezTo>
                  <a:cubicBezTo>
                    <a:pt x="11" y="8"/>
                    <a:pt x="12" y="8"/>
                    <a:pt x="13" y="9"/>
                  </a:cubicBezTo>
                  <a:cubicBezTo>
                    <a:pt x="13" y="10"/>
                    <a:pt x="13" y="11"/>
                    <a:pt x="13" y="12"/>
                  </a:cubicBezTo>
                  <a:cubicBezTo>
                    <a:pt x="10" y="15"/>
                    <a:pt x="8" y="18"/>
                    <a:pt x="6" y="21"/>
                  </a:cubicBezTo>
                  <a:cubicBezTo>
                    <a:pt x="6" y="22"/>
                    <a:pt x="5" y="22"/>
                    <a:pt x="5" y="22"/>
                  </a:cubicBezTo>
                  <a:close/>
                  <a:moveTo>
                    <a:pt x="54" y="13"/>
                  </a:moveTo>
                  <a:cubicBezTo>
                    <a:pt x="53" y="13"/>
                    <a:pt x="53" y="12"/>
                    <a:pt x="52" y="12"/>
                  </a:cubicBezTo>
                  <a:cubicBezTo>
                    <a:pt x="49" y="9"/>
                    <a:pt x="46" y="7"/>
                    <a:pt x="43" y="6"/>
                  </a:cubicBezTo>
                  <a:cubicBezTo>
                    <a:pt x="42" y="6"/>
                    <a:pt x="42" y="4"/>
                    <a:pt x="42" y="3"/>
                  </a:cubicBezTo>
                  <a:cubicBezTo>
                    <a:pt x="42" y="2"/>
                    <a:pt x="44" y="2"/>
                    <a:pt x="45" y="2"/>
                  </a:cubicBezTo>
                  <a:cubicBezTo>
                    <a:pt x="48" y="4"/>
                    <a:pt x="52" y="6"/>
                    <a:pt x="55" y="9"/>
                  </a:cubicBezTo>
                  <a:cubicBezTo>
                    <a:pt x="56" y="10"/>
                    <a:pt x="56" y="11"/>
                    <a:pt x="55" y="12"/>
                  </a:cubicBezTo>
                  <a:cubicBezTo>
                    <a:pt x="55" y="12"/>
                    <a:pt x="54" y="13"/>
                    <a:pt x="54" y="13"/>
                  </a:cubicBezTo>
                  <a:close/>
                  <a:moveTo>
                    <a:pt x="21" y="6"/>
                  </a:moveTo>
                  <a:cubicBezTo>
                    <a:pt x="20" y="6"/>
                    <a:pt x="19" y="6"/>
                    <a:pt x="19" y="5"/>
                  </a:cubicBezTo>
                  <a:cubicBezTo>
                    <a:pt x="19" y="4"/>
                    <a:pt x="19" y="3"/>
                    <a:pt x="20" y="2"/>
                  </a:cubicBezTo>
                  <a:cubicBezTo>
                    <a:pt x="24" y="1"/>
                    <a:pt x="28" y="0"/>
                    <a:pt x="32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3"/>
                    <a:pt x="3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9" y="4"/>
                    <a:pt x="25" y="5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7683501" y="1739901"/>
              <a:ext cx="404813" cy="403225"/>
            </a:xfrm>
            <a:prstGeom prst="ellipse">
              <a:avLst/>
            </a:prstGeom>
            <a:solidFill>
              <a:srgbClr val="61D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 26"/>
            <p:cNvSpPr/>
            <p:nvPr/>
          </p:nvSpPr>
          <p:spPr bwMode="auto">
            <a:xfrm>
              <a:off x="4579938" y="3095626"/>
              <a:ext cx="938213" cy="58738"/>
            </a:xfrm>
            <a:custGeom>
              <a:avLst/>
              <a:gdLst>
                <a:gd name="T0" fmla="*/ 2 w 65"/>
                <a:gd name="T1" fmla="*/ 4 h 4"/>
                <a:gd name="T2" fmla="*/ 0 w 65"/>
                <a:gd name="T3" fmla="*/ 2 h 4"/>
                <a:gd name="T4" fmla="*/ 2 w 65"/>
                <a:gd name="T5" fmla="*/ 0 h 4"/>
                <a:gd name="T6" fmla="*/ 63 w 65"/>
                <a:gd name="T7" fmla="*/ 0 h 4"/>
                <a:gd name="T8" fmla="*/ 65 w 65"/>
                <a:gd name="T9" fmla="*/ 2 h 4"/>
                <a:gd name="T10" fmla="*/ 63 w 65"/>
                <a:gd name="T11" fmla="*/ 4 h 4"/>
                <a:gd name="T12" fmla="*/ 2 w 6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0"/>
                    <a:pt x="65" y="1"/>
                    <a:pt x="65" y="2"/>
                  </a:cubicBezTo>
                  <a:cubicBezTo>
                    <a:pt x="65" y="3"/>
                    <a:pt x="64" y="4"/>
                    <a:pt x="63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 27"/>
            <p:cNvSpPr/>
            <p:nvPr/>
          </p:nvSpPr>
          <p:spPr bwMode="auto">
            <a:xfrm>
              <a:off x="5430838" y="3038476"/>
              <a:ext cx="303213" cy="173038"/>
            </a:xfrm>
            <a:custGeom>
              <a:avLst/>
              <a:gdLst>
                <a:gd name="T0" fmla="*/ 0 w 191"/>
                <a:gd name="T1" fmla="*/ 109 h 109"/>
                <a:gd name="T2" fmla="*/ 191 w 191"/>
                <a:gd name="T3" fmla="*/ 55 h 109"/>
                <a:gd name="T4" fmla="*/ 0 w 191"/>
                <a:gd name="T5" fmla="*/ 0 h 109"/>
                <a:gd name="T6" fmla="*/ 0 w 191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09">
                  <a:moveTo>
                    <a:pt x="0" y="109"/>
                  </a:moveTo>
                  <a:lnTo>
                    <a:pt x="191" y="55"/>
                  </a:lnTo>
                  <a:lnTo>
                    <a:pt x="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 28"/>
            <p:cNvSpPr/>
            <p:nvPr/>
          </p:nvSpPr>
          <p:spPr bwMode="auto">
            <a:xfrm>
              <a:off x="6254751" y="3905251"/>
              <a:ext cx="57150" cy="923925"/>
            </a:xfrm>
            <a:custGeom>
              <a:avLst/>
              <a:gdLst>
                <a:gd name="T0" fmla="*/ 2 w 4"/>
                <a:gd name="T1" fmla="*/ 64 h 64"/>
                <a:gd name="T2" fmla="*/ 0 w 4"/>
                <a:gd name="T3" fmla="*/ 62 h 64"/>
                <a:gd name="T4" fmla="*/ 0 w 4"/>
                <a:gd name="T5" fmla="*/ 2 h 64"/>
                <a:gd name="T6" fmla="*/ 2 w 4"/>
                <a:gd name="T7" fmla="*/ 0 h 64"/>
                <a:gd name="T8" fmla="*/ 4 w 4"/>
                <a:gd name="T9" fmla="*/ 2 h 64"/>
                <a:gd name="T10" fmla="*/ 4 w 4"/>
                <a:gd name="T11" fmla="*/ 62 h 64"/>
                <a:gd name="T12" fmla="*/ 2 w 4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4">
                  <a:moveTo>
                    <a:pt x="2" y="64"/>
                  </a:move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 29"/>
            <p:cNvSpPr/>
            <p:nvPr/>
          </p:nvSpPr>
          <p:spPr bwMode="auto">
            <a:xfrm>
              <a:off x="6196013" y="3673476"/>
              <a:ext cx="174625" cy="317500"/>
            </a:xfrm>
            <a:custGeom>
              <a:avLst/>
              <a:gdLst>
                <a:gd name="T0" fmla="*/ 110 w 110"/>
                <a:gd name="T1" fmla="*/ 200 h 200"/>
                <a:gd name="T2" fmla="*/ 55 w 110"/>
                <a:gd name="T3" fmla="*/ 0 h 200"/>
                <a:gd name="T4" fmla="*/ 0 w 110"/>
                <a:gd name="T5" fmla="*/ 200 h 200"/>
                <a:gd name="T6" fmla="*/ 110 w 110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200">
                  <a:moveTo>
                    <a:pt x="110" y="200"/>
                  </a:moveTo>
                  <a:lnTo>
                    <a:pt x="55" y="0"/>
                  </a:lnTo>
                  <a:lnTo>
                    <a:pt x="0" y="200"/>
                  </a:lnTo>
                  <a:lnTo>
                    <a:pt x="110" y="20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 30"/>
            <p:cNvSpPr/>
            <p:nvPr/>
          </p:nvSpPr>
          <p:spPr bwMode="auto">
            <a:xfrm>
              <a:off x="7062788" y="3095626"/>
              <a:ext cx="923925" cy="58738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 31"/>
            <p:cNvSpPr/>
            <p:nvPr/>
          </p:nvSpPr>
          <p:spPr bwMode="auto">
            <a:xfrm>
              <a:off x="6832601" y="3052763"/>
              <a:ext cx="317500" cy="158750"/>
            </a:xfrm>
            <a:custGeom>
              <a:avLst/>
              <a:gdLst>
                <a:gd name="T0" fmla="*/ 200 w 200"/>
                <a:gd name="T1" fmla="*/ 0 h 100"/>
                <a:gd name="T2" fmla="*/ 0 w 200"/>
                <a:gd name="T3" fmla="*/ 55 h 100"/>
                <a:gd name="T4" fmla="*/ 200 w 200"/>
                <a:gd name="T5" fmla="*/ 100 h 100"/>
                <a:gd name="T6" fmla="*/ 200 w 20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100">
                  <a:moveTo>
                    <a:pt x="200" y="0"/>
                  </a:moveTo>
                  <a:lnTo>
                    <a:pt x="0" y="55"/>
                  </a:lnTo>
                  <a:lnTo>
                    <a:pt x="200" y="1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 32"/>
            <p:cNvSpPr/>
            <p:nvPr/>
          </p:nvSpPr>
          <p:spPr bwMode="auto">
            <a:xfrm>
              <a:off x="6254751" y="1420813"/>
              <a:ext cx="57150" cy="939800"/>
            </a:xfrm>
            <a:custGeom>
              <a:avLst/>
              <a:gdLst>
                <a:gd name="T0" fmla="*/ 2 w 4"/>
                <a:gd name="T1" fmla="*/ 65 h 65"/>
                <a:gd name="T2" fmla="*/ 0 w 4"/>
                <a:gd name="T3" fmla="*/ 63 h 65"/>
                <a:gd name="T4" fmla="*/ 0 w 4"/>
                <a:gd name="T5" fmla="*/ 2 h 65"/>
                <a:gd name="T6" fmla="*/ 2 w 4"/>
                <a:gd name="T7" fmla="*/ 0 h 65"/>
                <a:gd name="T8" fmla="*/ 4 w 4"/>
                <a:gd name="T9" fmla="*/ 2 h 65"/>
                <a:gd name="T10" fmla="*/ 4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1" y="65"/>
                    <a:pt x="0" y="64"/>
                    <a:pt x="0" y="6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4"/>
                    <a:pt x="3" y="65"/>
                    <a:pt x="2" y="6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 33"/>
            <p:cNvSpPr/>
            <p:nvPr/>
          </p:nvSpPr>
          <p:spPr bwMode="auto">
            <a:xfrm>
              <a:off x="6211888" y="2273301"/>
              <a:ext cx="158750" cy="303213"/>
            </a:xfrm>
            <a:custGeom>
              <a:avLst/>
              <a:gdLst>
                <a:gd name="T0" fmla="*/ 0 w 100"/>
                <a:gd name="T1" fmla="*/ 0 h 191"/>
                <a:gd name="T2" fmla="*/ 54 w 100"/>
                <a:gd name="T3" fmla="*/ 191 h 191"/>
                <a:gd name="T4" fmla="*/ 100 w 100"/>
                <a:gd name="T5" fmla="*/ 0 h 191"/>
                <a:gd name="T6" fmla="*/ 0 w 100"/>
                <a:gd name="T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91">
                  <a:moveTo>
                    <a:pt x="0" y="0"/>
                  </a:moveTo>
                  <a:lnTo>
                    <a:pt x="54" y="191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34"/>
            <p:cNvSpPr/>
            <p:nvPr/>
          </p:nvSpPr>
          <p:spPr bwMode="auto">
            <a:xfrm>
              <a:off x="6240463" y="2474913"/>
              <a:ext cx="388938" cy="650875"/>
            </a:xfrm>
            <a:custGeom>
              <a:avLst/>
              <a:gdLst>
                <a:gd name="T0" fmla="*/ 2 w 27"/>
                <a:gd name="T1" fmla="*/ 45 h 45"/>
                <a:gd name="T2" fmla="*/ 0 w 27"/>
                <a:gd name="T3" fmla="*/ 43 h 45"/>
                <a:gd name="T4" fmla="*/ 2 w 27"/>
                <a:gd name="T5" fmla="*/ 41 h 45"/>
                <a:gd name="T6" fmla="*/ 23 w 27"/>
                <a:gd name="T7" fmla="*/ 20 h 45"/>
                <a:gd name="T8" fmla="*/ 15 w 27"/>
                <a:gd name="T9" fmla="*/ 4 h 45"/>
                <a:gd name="T10" fmla="*/ 15 w 27"/>
                <a:gd name="T11" fmla="*/ 1 h 45"/>
                <a:gd name="T12" fmla="*/ 18 w 27"/>
                <a:gd name="T13" fmla="*/ 1 h 45"/>
                <a:gd name="T14" fmla="*/ 27 w 27"/>
                <a:gd name="T15" fmla="*/ 20 h 45"/>
                <a:gd name="T16" fmla="*/ 2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0" y="41"/>
                    <a:pt x="1" y="41"/>
                    <a:pt x="2" y="41"/>
                  </a:cubicBezTo>
                  <a:cubicBezTo>
                    <a:pt x="13" y="41"/>
                    <a:pt x="23" y="31"/>
                    <a:pt x="23" y="20"/>
                  </a:cubicBezTo>
                  <a:cubicBezTo>
                    <a:pt x="23" y="14"/>
                    <a:pt x="20" y="8"/>
                    <a:pt x="15" y="4"/>
                  </a:cubicBezTo>
                  <a:cubicBezTo>
                    <a:pt x="14" y="3"/>
                    <a:pt x="14" y="2"/>
                    <a:pt x="15" y="1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23" y="5"/>
                    <a:pt x="27" y="12"/>
                    <a:pt x="27" y="20"/>
                  </a:cubicBezTo>
                  <a:cubicBezTo>
                    <a:pt x="27" y="33"/>
                    <a:pt x="16" y="45"/>
                    <a:pt x="2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 35"/>
            <p:cNvSpPr/>
            <p:nvPr/>
          </p:nvSpPr>
          <p:spPr bwMode="auto">
            <a:xfrm>
              <a:off x="6211888" y="3154363"/>
              <a:ext cx="388938" cy="374650"/>
            </a:xfrm>
            <a:custGeom>
              <a:avLst/>
              <a:gdLst>
                <a:gd name="T0" fmla="*/ 24 w 27"/>
                <a:gd name="T1" fmla="*/ 26 h 26"/>
                <a:gd name="T2" fmla="*/ 23 w 27"/>
                <a:gd name="T3" fmla="*/ 26 h 26"/>
                <a:gd name="T4" fmla="*/ 22 w 27"/>
                <a:gd name="T5" fmla="*/ 23 h 26"/>
                <a:gd name="T6" fmla="*/ 21 w 27"/>
                <a:gd name="T7" fmla="*/ 12 h 26"/>
                <a:gd name="T8" fmla="*/ 13 w 27"/>
                <a:gd name="T9" fmla="*/ 5 h 26"/>
                <a:gd name="T10" fmla="*/ 3 w 27"/>
                <a:gd name="T11" fmla="*/ 6 h 26"/>
                <a:gd name="T12" fmla="*/ 0 w 27"/>
                <a:gd name="T13" fmla="*/ 5 h 26"/>
                <a:gd name="T14" fmla="*/ 1 w 27"/>
                <a:gd name="T15" fmla="*/ 3 h 26"/>
                <a:gd name="T16" fmla="*/ 14 w 27"/>
                <a:gd name="T17" fmla="*/ 1 h 26"/>
                <a:gd name="T18" fmla="*/ 25 w 27"/>
                <a:gd name="T19" fmla="*/ 10 h 26"/>
                <a:gd name="T20" fmla="*/ 25 w 27"/>
                <a:gd name="T21" fmla="*/ 25 h 26"/>
                <a:gd name="T22" fmla="*/ 24 w 2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6">
                  <a:moveTo>
                    <a:pt x="24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1" y="24"/>
                    <a:pt x="22" y="23"/>
                  </a:cubicBezTo>
                  <a:cubicBezTo>
                    <a:pt x="23" y="19"/>
                    <a:pt x="23" y="15"/>
                    <a:pt x="21" y="12"/>
                  </a:cubicBezTo>
                  <a:cubicBezTo>
                    <a:pt x="20" y="9"/>
                    <a:pt x="17" y="6"/>
                    <a:pt x="13" y="5"/>
                  </a:cubicBezTo>
                  <a:cubicBezTo>
                    <a:pt x="10" y="4"/>
                    <a:pt x="6" y="4"/>
                    <a:pt x="3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5" y="0"/>
                    <a:pt x="10" y="0"/>
                    <a:pt x="14" y="1"/>
                  </a:cubicBezTo>
                  <a:cubicBezTo>
                    <a:pt x="19" y="3"/>
                    <a:pt x="23" y="6"/>
                    <a:pt x="25" y="10"/>
                  </a:cubicBezTo>
                  <a:cubicBezTo>
                    <a:pt x="27" y="14"/>
                    <a:pt x="27" y="20"/>
                    <a:pt x="25" y="25"/>
                  </a:cubicBezTo>
                  <a:cubicBezTo>
                    <a:pt x="25" y="25"/>
                    <a:pt x="24" y="26"/>
                    <a:pt x="24" y="2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 36"/>
            <p:cNvSpPr/>
            <p:nvPr/>
          </p:nvSpPr>
          <p:spPr bwMode="auto">
            <a:xfrm>
              <a:off x="6226176" y="2822576"/>
              <a:ext cx="519113" cy="346075"/>
            </a:xfrm>
            <a:custGeom>
              <a:avLst/>
              <a:gdLst>
                <a:gd name="T0" fmla="*/ 15 w 36"/>
                <a:gd name="T1" fmla="*/ 24 h 24"/>
                <a:gd name="T2" fmla="*/ 0 w 36"/>
                <a:gd name="T3" fmla="*/ 18 h 24"/>
                <a:gd name="T4" fmla="*/ 0 w 36"/>
                <a:gd name="T5" fmla="*/ 15 h 24"/>
                <a:gd name="T6" fmla="*/ 3 w 36"/>
                <a:gd name="T7" fmla="*/ 15 h 24"/>
                <a:gd name="T8" fmla="*/ 27 w 36"/>
                <a:gd name="T9" fmla="*/ 15 h 24"/>
                <a:gd name="T10" fmla="*/ 32 w 36"/>
                <a:gd name="T11" fmla="*/ 2 h 24"/>
                <a:gd name="T12" fmla="*/ 34 w 36"/>
                <a:gd name="T13" fmla="*/ 0 h 24"/>
                <a:gd name="T14" fmla="*/ 36 w 36"/>
                <a:gd name="T15" fmla="*/ 2 h 24"/>
                <a:gd name="T16" fmla="*/ 30 w 36"/>
                <a:gd name="T17" fmla="*/ 18 h 24"/>
                <a:gd name="T18" fmla="*/ 15 w 3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4">
                  <a:moveTo>
                    <a:pt x="15" y="24"/>
                  </a:moveTo>
                  <a:cubicBezTo>
                    <a:pt x="10" y="24"/>
                    <a:pt x="4" y="22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10" y="22"/>
                    <a:pt x="20" y="22"/>
                    <a:pt x="27" y="15"/>
                  </a:cubicBezTo>
                  <a:cubicBezTo>
                    <a:pt x="30" y="12"/>
                    <a:pt x="32" y="7"/>
                    <a:pt x="32" y="2"/>
                  </a:cubicBezTo>
                  <a:cubicBezTo>
                    <a:pt x="32" y="1"/>
                    <a:pt x="32" y="0"/>
                    <a:pt x="34" y="0"/>
                  </a:cubicBezTo>
                  <a:cubicBezTo>
                    <a:pt x="35" y="0"/>
                    <a:pt x="36" y="0"/>
                    <a:pt x="36" y="2"/>
                  </a:cubicBezTo>
                  <a:cubicBezTo>
                    <a:pt x="36" y="8"/>
                    <a:pt x="34" y="14"/>
                    <a:pt x="30" y="18"/>
                  </a:cubicBezTo>
                  <a:cubicBezTo>
                    <a:pt x="26" y="22"/>
                    <a:pt x="20" y="24"/>
                    <a:pt x="15" y="2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 37"/>
            <p:cNvSpPr/>
            <p:nvPr/>
          </p:nvSpPr>
          <p:spPr bwMode="auto">
            <a:xfrm>
              <a:off x="5922963" y="2474913"/>
              <a:ext cx="388938" cy="650875"/>
            </a:xfrm>
            <a:custGeom>
              <a:avLst/>
              <a:gdLst>
                <a:gd name="T0" fmla="*/ 25 w 27"/>
                <a:gd name="T1" fmla="*/ 45 h 45"/>
                <a:gd name="T2" fmla="*/ 0 w 27"/>
                <a:gd name="T3" fmla="*/ 20 h 45"/>
                <a:gd name="T4" fmla="*/ 9 w 27"/>
                <a:gd name="T5" fmla="*/ 1 h 45"/>
                <a:gd name="T6" fmla="*/ 12 w 27"/>
                <a:gd name="T7" fmla="*/ 1 h 45"/>
                <a:gd name="T8" fmla="*/ 12 w 27"/>
                <a:gd name="T9" fmla="*/ 4 h 45"/>
                <a:gd name="T10" fmla="*/ 4 w 27"/>
                <a:gd name="T11" fmla="*/ 20 h 45"/>
                <a:gd name="T12" fmla="*/ 25 w 27"/>
                <a:gd name="T13" fmla="*/ 41 h 45"/>
                <a:gd name="T14" fmla="*/ 27 w 27"/>
                <a:gd name="T15" fmla="*/ 43 h 45"/>
                <a:gd name="T16" fmla="*/ 25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5" y="45"/>
                  </a:moveTo>
                  <a:cubicBezTo>
                    <a:pt x="11" y="45"/>
                    <a:pt x="0" y="33"/>
                    <a:pt x="0" y="20"/>
                  </a:cubicBezTo>
                  <a:cubicBezTo>
                    <a:pt x="0" y="12"/>
                    <a:pt x="4" y="5"/>
                    <a:pt x="9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2" y="4"/>
                  </a:cubicBezTo>
                  <a:cubicBezTo>
                    <a:pt x="7" y="8"/>
                    <a:pt x="4" y="14"/>
                    <a:pt x="4" y="20"/>
                  </a:cubicBezTo>
                  <a:cubicBezTo>
                    <a:pt x="4" y="31"/>
                    <a:pt x="14" y="41"/>
                    <a:pt x="25" y="41"/>
                  </a:cubicBezTo>
                  <a:cubicBezTo>
                    <a:pt x="26" y="41"/>
                    <a:pt x="27" y="41"/>
                    <a:pt x="27" y="43"/>
                  </a:cubicBezTo>
                  <a:cubicBezTo>
                    <a:pt x="27" y="44"/>
                    <a:pt x="26" y="45"/>
                    <a:pt x="25" y="45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5951538" y="3154363"/>
              <a:ext cx="388938" cy="374650"/>
            </a:xfrm>
            <a:custGeom>
              <a:avLst/>
              <a:gdLst>
                <a:gd name="T0" fmla="*/ 3 w 27"/>
                <a:gd name="T1" fmla="*/ 26 h 26"/>
                <a:gd name="T2" fmla="*/ 2 w 27"/>
                <a:gd name="T3" fmla="*/ 25 h 26"/>
                <a:gd name="T4" fmla="*/ 2 w 27"/>
                <a:gd name="T5" fmla="*/ 10 h 26"/>
                <a:gd name="T6" fmla="*/ 13 w 27"/>
                <a:gd name="T7" fmla="*/ 1 h 26"/>
                <a:gd name="T8" fmla="*/ 26 w 27"/>
                <a:gd name="T9" fmla="*/ 3 h 26"/>
                <a:gd name="T10" fmla="*/ 27 w 27"/>
                <a:gd name="T11" fmla="*/ 5 h 26"/>
                <a:gd name="T12" fmla="*/ 24 w 27"/>
                <a:gd name="T13" fmla="*/ 6 h 26"/>
                <a:gd name="T14" fmla="*/ 14 w 27"/>
                <a:gd name="T15" fmla="*/ 5 h 26"/>
                <a:gd name="T16" fmla="*/ 6 w 27"/>
                <a:gd name="T17" fmla="*/ 12 h 26"/>
                <a:gd name="T18" fmla="*/ 5 w 27"/>
                <a:gd name="T19" fmla="*/ 23 h 26"/>
                <a:gd name="T20" fmla="*/ 4 w 27"/>
                <a:gd name="T21" fmla="*/ 26 h 26"/>
                <a:gd name="T22" fmla="*/ 3 w 2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6">
                  <a:moveTo>
                    <a:pt x="3" y="26"/>
                  </a:moveTo>
                  <a:cubicBezTo>
                    <a:pt x="3" y="26"/>
                    <a:pt x="2" y="25"/>
                    <a:pt x="2" y="25"/>
                  </a:cubicBezTo>
                  <a:cubicBezTo>
                    <a:pt x="0" y="20"/>
                    <a:pt x="0" y="14"/>
                    <a:pt x="2" y="10"/>
                  </a:cubicBezTo>
                  <a:cubicBezTo>
                    <a:pt x="4" y="6"/>
                    <a:pt x="8" y="3"/>
                    <a:pt x="13" y="1"/>
                  </a:cubicBezTo>
                  <a:cubicBezTo>
                    <a:pt x="17" y="0"/>
                    <a:pt x="22" y="0"/>
                    <a:pt x="26" y="3"/>
                  </a:cubicBezTo>
                  <a:cubicBezTo>
                    <a:pt x="27" y="3"/>
                    <a:pt x="27" y="4"/>
                    <a:pt x="27" y="5"/>
                  </a:cubicBezTo>
                  <a:cubicBezTo>
                    <a:pt x="26" y="6"/>
                    <a:pt x="25" y="7"/>
                    <a:pt x="24" y="6"/>
                  </a:cubicBezTo>
                  <a:cubicBezTo>
                    <a:pt x="21" y="4"/>
                    <a:pt x="17" y="4"/>
                    <a:pt x="14" y="5"/>
                  </a:cubicBezTo>
                  <a:cubicBezTo>
                    <a:pt x="10" y="6"/>
                    <a:pt x="7" y="9"/>
                    <a:pt x="6" y="12"/>
                  </a:cubicBezTo>
                  <a:cubicBezTo>
                    <a:pt x="4" y="15"/>
                    <a:pt x="4" y="19"/>
                    <a:pt x="5" y="23"/>
                  </a:cubicBezTo>
                  <a:cubicBezTo>
                    <a:pt x="6" y="24"/>
                    <a:pt x="5" y="25"/>
                    <a:pt x="4" y="26"/>
                  </a:cubicBezTo>
                  <a:cubicBezTo>
                    <a:pt x="4" y="26"/>
                    <a:pt x="4" y="26"/>
                    <a:pt x="3" y="26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39"/>
            <p:cNvSpPr/>
            <p:nvPr/>
          </p:nvSpPr>
          <p:spPr bwMode="auto">
            <a:xfrm>
              <a:off x="5807076" y="2822576"/>
              <a:ext cx="519113" cy="346075"/>
            </a:xfrm>
            <a:custGeom>
              <a:avLst/>
              <a:gdLst>
                <a:gd name="T0" fmla="*/ 21 w 36"/>
                <a:gd name="T1" fmla="*/ 24 h 24"/>
                <a:gd name="T2" fmla="*/ 6 w 36"/>
                <a:gd name="T3" fmla="*/ 18 h 24"/>
                <a:gd name="T4" fmla="*/ 0 w 36"/>
                <a:gd name="T5" fmla="*/ 2 h 24"/>
                <a:gd name="T6" fmla="*/ 2 w 36"/>
                <a:gd name="T7" fmla="*/ 0 h 24"/>
                <a:gd name="T8" fmla="*/ 4 w 36"/>
                <a:gd name="T9" fmla="*/ 2 h 24"/>
                <a:gd name="T10" fmla="*/ 9 w 36"/>
                <a:gd name="T11" fmla="*/ 15 h 24"/>
                <a:gd name="T12" fmla="*/ 33 w 36"/>
                <a:gd name="T13" fmla="*/ 15 h 24"/>
                <a:gd name="T14" fmla="*/ 36 w 36"/>
                <a:gd name="T15" fmla="*/ 15 h 24"/>
                <a:gd name="T16" fmla="*/ 36 w 36"/>
                <a:gd name="T17" fmla="*/ 18 h 24"/>
                <a:gd name="T18" fmla="*/ 21 w 3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4">
                  <a:moveTo>
                    <a:pt x="21" y="24"/>
                  </a:moveTo>
                  <a:cubicBezTo>
                    <a:pt x="16" y="24"/>
                    <a:pt x="10" y="22"/>
                    <a:pt x="6" y="18"/>
                  </a:cubicBezTo>
                  <a:cubicBezTo>
                    <a:pt x="2" y="14"/>
                    <a:pt x="0" y="8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7"/>
                    <a:pt x="6" y="12"/>
                    <a:pt x="9" y="15"/>
                  </a:cubicBezTo>
                  <a:cubicBezTo>
                    <a:pt x="16" y="22"/>
                    <a:pt x="26" y="22"/>
                    <a:pt x="33" y="15"/>
                  </a:cubicBezTo>
                  <a:cubicBezTo>
                    <a:pt x="34" y="14"/>
                    <a:pt x="35" y="14"/>
                    <a:pt x="36" y="15"/>
                  </a:cubicBezTo>
                  <a:cubicBezTo>
                    <a:pt x="36" y="16"/>
                    <a:pt x="36" y="17"/>
                    <a:pt x="36" y="18"/>
                  </a:cubicBezTo>
                  <a:cubicBezTo>
                    <a:pt x="32" y="22"/>
                    <a:pt x="26" y="24"/>
                    <a:pt x="21" y="24"/>
                  </a:cubicBezTo>
                  <a:close/>
                </a:path>
              </a:pathLst>
            </a:cu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6081713" y="2936876"/>
              <a:ext cx="403225" cy="404813"/>
            </a:xfrm>
            <a:prstGeom prst="ellipse">
              <a:avLst/>
            </a:pr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6167438" y="3284538"/>
              <a:ext cx="231775" cy="230188"/>
            </a:xfrm>
            <a:prstGeom prst="ellipse">
              <a:avLst/>
            </a:prstGeom>
            <a:solidFill>
              <a:srgbClr val="606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6167438" y="2981326"/>
              <a:ext cx="231775" cy="230188"/>
            </a:xfrm>
            <a:prstGeom prst="ellipse">
              <a:avLst/>
            </a:prstGeom>
            <a:solidFill>
              <a:srgbClr val="69B2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07409" y="2970625"/>
            <a:ext cx="637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en-US" altLang="zh-CN" sz="5400" b="1" dirty="0">
                <a:latin typeface="+mn-lt"/>
                <a:ea typeface="+mn-ea"/>
                <a:cs typeface="+mn-ea"/>
                <a:sym typeface="+mn-lt"/>
              </a:rPr>
              <a:t>Series</a:t>
            </a: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的创建方法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35116" y="1418202"/>
            <a:ext cx="959305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可以使用函数pandas.Series( data, index, dtype, copy)创建</a:t>
            </a:r>
            <a:r>
              <a:rPr lang="en-US" altLang="zh-CN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Series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  </a:t>
            </a:r>
            <a:endParaRPr lang="en-US" altLang="zh-CN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函数的参数如下 ：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Series</a:t>
            </a: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的创建方法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35595" y="5433880"/>
            <a:ext cx="95930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常常可以使用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数组、字典、标量值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</a:t>
            </a: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常数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创建</a:t>
            </a:r>
            <a:r>
              <a:rPr lang="zh-CN" altLang="en-US" sz="200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一个系列。</a:t>
            </a:r>
            <a:endParaRPr lang="zh-CN" altLang="en-US" sz="2000" dirty="0">
              <a:solidFill>
                <a:srgbClr val="E6E6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7CBF61-5C60-FB85-8A68-913C63E2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67" y="2726964"/>
            <a:ext cx="9204266" cy="1785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86604" y="2640965"/>
            <a:ext cx="7252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创建一个空的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+mn-lt"/>
              </a:rPr>
              <a:t>Series</a:t>
            </a: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240" y="4010025"/>
            <a:ext cx="625030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6354693" y="2250811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 = pd.Series()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print(s)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841" y="179921"/>
            <a:ext cx="341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创建一个空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34613" y="4235017"/>
            <a:ext cx="4752528" cy="648072"/>
          </a:xfrm>
          <a:prstGeom prst="roundRect">
            <a:avLst/>
          </a:prstGeom>
          <a:solidFill>
            <a:srgbClr val="61D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>
              <a:buClr>
                <a:srgbClr val="032089"/>
              </a:buClr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执行上面示例代码，输出结果如下</a:t>
            </a: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775520" y="2250811"/>
            <a:ext cx="2949426" cy="2759322"/>
            <a:chOff x="3597275" y="1101726"/>
            <a:chExt cx="4975226" cy="4654550"/>
          </a:xfrm>
        </p:grpSpPr>
        <p:sp>
          <p:nvSpPr>
            <p:cNvPr id="6" name="ïṩľiḋe"/>
            <p:cNvSpPr/>
            <p:nvPr/>
          </p:nvSpPr>
          <p:spPr bwMode="auto">
            <a:xfrm>
              <a:off x="6032500" y="169386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ṩļiḓê"/>
            <p:cNvSpPr/>
            <p:nvPr/>
          </p:nvSpPr>
          <p:spPr bwMode="auto">
            <a:xfrm>
              <a:off x="62436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ŝḻiḋê"/>
            <p:cNvSpPr/>
            <p:nvPr/>
          </p:nvSpPr>
          <p:spPr bwMode="auto">
            <a:xfrm>
              <a:off x="6454775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ḻîḓe"/>
            <p:cNvSpPr/>
            <p:nvPr/>
          </p:nvSpPr>
          <p:spPr bwMode="auto">
            <a:xfrm>
              <a:off x="6645275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Sḻïḑè"/>
            <p:cNvSpPr/>
            <p:nvPr/>
          </p:nvSpPr>
          <p:spPr bwMode="auto">
            <a:xfrm>
              <a:off x="68580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ľîḍe"/>
            <p:cNvSpPr/>
            <p:nvPr/>
          </p:nvSpPr>
          <p:spPr bwMode="auto">
            <a:xfrm>
              <a:off x="7069138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šḻíďè"/>
            <p:cNvSpPr/>
            <p:nvPr/>
          </p:nvSpPr>
          <p:spPr bwMode="auto">
            <a:xfrm>
              <a:off x="7259638" y="1693863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ľiďè"/>
            <p:cNvSpPr/>
            <p:nvPr/>
          </p:nvSpPr>
          <p:spPr bwMode="auto">
            <a:xfrm>
              <a:off x="7472363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1iďè"/>
            <p:cNvSpPr/>
            <p:nvPr/>
          </p:nvSpPr>
          <p:spPr bwMode="auto">
            <a:xfrm>
              <a:off x="7683500" y="16938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$ḷíḓe"/>
            <p:cNvSpPr/>
            <p:nvPr/>
          </p:nvSpPr>
          <p:spPr bwMode="auto">
            <a:xfrm>
              <a:off x="7683500" y="3343276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ḷiḓè"/>
            <p:cNvSpPr/>
            <p:nvPr/>
          </p:nvSpPr>
          <p:spPr bwMode="auto">
            <a:xfrm>
              <a:off x="7683500" y="3132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şľîḓè"/>
            <p:cNvSpPr/>
            <p:nvPr/>
          </p:nvSpPr>
          <p:spPr bwMode="auto">
            <a:xfrm>
              <a:off x="7683500" y="2921001"/>
              <a:ext cx="127000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śľîḋè"/>
            <p:cNvSpPr/>
            <p:nvPr/>
          </p:nvSpPr>
          <p:spPr bwMode="auto">
            <a:xfrm>
              <a:off x="7683500" y="27305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1îḑe"/>
            <p:cNvSpPr/>
            <p:nvPr/>
          </p:nvSpPr>
          <p:spPr bwMode="auto">
            <a:xfrm>
              <a:off x="7683500" y="2519363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ľiḑe"/>
            <p:cNvSpPr/>
            <p:nvPr/>
          </p:nvSpPr>
          <p:spPr bwMode="auto">
            <a:xfrm>
              <a:off x="7683500" y="2306638"/>
              <a:ext cx="127000" cy="149225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1ïḍê"/>
            <p:cNvSpPr/>
            <p:nvPr/>
          </p:nvSpPr>
          <p:spPr bwMode="auto">
            <a:xfrm>
              <a:off x="7683500" y="2116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$ļïḑê"/>
            <p:cNvSpPr/>
            <p:nvPr/>
          </p:nvSpPr>
          <p:spPr bwMode="auto">
            <a:xfrm>
              <a:off x="7683500" y="1905001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ṥḷïḍé"/>
            <p:cNvSpPr/>
            <p:nvPr/>
          </p:nvSpPr>
          <p:spPr bwMode="auto">
            <a:xfrm>
              <a:off x="59896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ṣḻíḑé"/>
            <p:cNvSpPr/>
            <p:nvPr/>
          </p:nvSpPr>
          <p:spPr bwMode="auto">
            <a:xfrm>
              <a:off x="5778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ṩlîďé"/>
            <p:cNvSpPr/>
            <p:nvPr/>
          </p:nvSpPr>
          <p:spPr bwMode="auto">
            <a:xfrm>
              <a:off x="5565775" y="5037138"/>
              <a:ext cx="149225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ṡľidé"/>
            <p:cNvSpPr/>
            <p:nvPr/>
          </p:nvSpPr>
          <p:spPr bwMode="auto">
            <a:xfrm>
              <a:off x="53752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Sḻíde"/>
            <p:cNvSpPr/>
            <p:nvPr/>
          </p:nvSpPr>
          <p:spPr bwMode="auto">
            <a:xfrm>
              <a:off x="5164138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ṧļiḓê"/>
            <p:cNvSpPr/>
            <p:nvPr/>
          </p:nvSpPr>
          <p:spPr bwMode="auto">
            <a:xfrm>
              <a:off x="4953000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ṥḷîdê"/>
            <p:cNvSpPr/>
            <p:nvPr/>
          </p:nvSpPr>
          <p:spPr bwMode="auto">
            <a:xfrm>
              <a:off x="4762500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$ļîḑê"/>
            <p:cNvSpPr/>
            <p:nvPr/>
          </p:nvSpPr>
          <p:spPr bwMode="auto">
            <a:xfrm>
              <a:off x="4549775" y="5037138"/>
              <a:ext cx="127000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ľiḓe"/>
            <p:cNvSpPr/>
            <p:nvPr/>
          </p:nvSpPr>
          <p:spPr bwMode="auto">
            <a:xfrm>
              <a:off x="4338638" y="50371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ṣľiḑè"/>
            <p:cNvSpPr/>
            <p:nvPr/>
          </p:nvSpPr>
          <p:spPr bwMode="auto">
            <a:xfrm>
              <a:off x="4338638" y="3386138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ļïḍé"/>
            <p:cNvSpPr/>
            <p:nvPr/>
          </p:nvSpPr>
          <p:spPr bwMode="auto">
            <a:xfrm>
              <a:off x="4338638" y="35972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ļíḍè"/>
            <p:cNvSpPr/>
            <p:nvPr/>
          </p:nvSpPr>
          <p:spPr bwMode="auto">
            <a:xfrm>
              <a:off x="4338638" y="3810001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ṡľídê"/>
            <p:cNvSpPr/>
            <p:nvPr/>
          </p:nvSpPr>
          <p:spPr bwMode="auto">
            <a:xfrm>
              <a:off x="4338638" y="4000501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ïḓè"/>
            <p:cNvSpPr/>
            <p:nvPr/>
          </p:nvSpPr>
          <p:spPr bwMode="auto">
            <a:xfrm>
              <a:off x="4338638" y="4211638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ṧ1íḑe"/>
            <p:cNvSpPr/>
            <p:nvPr/>
          </p:nvSpPr>
          <p:spPr bwMode="auto">
            <a:xfrm>
              <a:off x="4338638" y="4422776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s1ídè"/>
            <p:cNvSpPr/>
            <p:nvPr/>
          </p:nvSpPr>
          <p:spPr bwMode="auto">
            <a:xfrm>
              <a:off x="4338638" y="4613276"/>
              <a:ext cx="147638" cy="147638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$ḻïḓê"/>
            <p:cNvSpPr/>
            <p:nvPr/>
          </p:nvSpPr>
          <p:spPr bwMode="auto">
            <a:xfrm>
              <a:off x="4338638" y="4824413"/>
              <a:ext cx="147638" cy="127000"/>
            </a:xfrm>
            <a:prstGeom prst="ellipse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śľiḋè"/>
            <p:cNvSpPr/>
            <p:nvPr/>
          </p:nvSpPr>
          <p:spPr bwMode="auto">
            <a:xfrm>
              <a:off x="6243638" y="3597276"/>
              <a:ext cx="2328863" cy="1841500"/>
            </a:xfrm>
            <a:custGeom>
              <a:avLst/>
              <a:gdLst>
                <a:gd name="T0" fmla="*/ 106 w 110"/>
                <a:gd name="T1" fmla="*/ 87 h 87"/>
                <a:gd name="T2" fmla="*/ 4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4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ļîḋê"/>
            <p:cNvSpPr/>
            <p:nvPr/>
          </p:nvSpPr>
          <p:spPr bwMode="auto">
            <a:xfrm>
              <a:off x="6413500" y="3724276"/>
              <a:ext cx="1989138" cy="1460500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ṧḷíḋé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0 w 92"/>
                <a:gd name="T5" fmla="*/ 0 h 67"/>
                <a:gd name="T6" fmla="*/ 0 w 92"/>
                <a:gd name="T7" fmla="*/ 0 h 67"/>
                <a:gd name="T8" fmla="*/ 92 w 92"/>
                <a:gd name="T9" fmla="*/ 0 h 67"/>
                <a:gd name="T10" fmla="*/ 92 w 92"/>
                <a:gd name="T11" fmla="*/ 0 h 67"/>
                <a:gd name="T12" fmla="*/ 92 w 92"/>
                <a:gd name="T13" fmla="*/ 67 h 67"/>
                <a:gd name="T14" fmla="*/ 92 w 92"/>
                <a:gd name="T15" fmla="*/ 67 h 67"/>
                <a:gd name="T16" fmla="*/ 0 w 92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lîḓe"/>
            <p:cNvSpPr/>
            <p:nvPr/>
          </p:nvSpPr>
          <p:spPr bwMode="auto">
            <a:xfrm>
              <a:off x="6434138" y="3746501"/>
              <a:ext cx="1947863" cy="1417638"/>
            </a:xfrm>
            <a:custGeom>
              <a:avLst/>
              <a:gdLst>
                <a:gd name="T0" fmla="*/ 0 w 92"/>
                <a:gd name="T1" fmla="*/ 67 h 67"/>
                <a:gd name="T2" fmla="*/ 0 w 92"/>
                <a:gd name="T3" fmla="*/ 67 h 67"/>
                <a:gd name="T4" fmla="*/ 92 w 92"/>
                <a:gd name="T5" fmla="*/ 0 h 67"/>
                <a:gd name="T6" fmla="*/ 92 w 92"/>
                <a:gd name="T7" fmla="*/ 0 h 67"/>
                <a:gd name="T8" fmla="*/ 92 w 92"/>
                <a:gd name="T9" fmla="*/ 67 h 67"/>
                <a:gd name="T10" fmla="*/ 92 w 92"/>
                <a:gd name="T11" fmla="*/ 67 h 67"/>
                <a:gd name="T12" fmla="*/ 0 w 92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ṩľïdê"/>
            <p:cNvSpPr/>
            <p:nvPr/>
          </p:nvSpPr>
          <p:spPr bwMode="auto">
            <a:xfrm>
              <a:off x="6899275" y="5438776"/>
              <a:ext cx="1017588" cy="231775"/>
            </a:xfrm>
            <a:custGeom>
              <a:avLst/>
              <a:gdLst>
                <a:gd name="T0" fmla="*/ 34 w 48"/>
                <a:gd name="T1" fmla="*/ 0 h 11"/>
                <a:gd name="T2" fmla="*/ 24 w 48"/>
                <a:gd name="T3" fmla="*/ 0 h 11"/>
                <a:gd name="T4" fmla="*/ 14 w 48"/>
                <a:gd name="T5" fmla="*/ 0 h 11"/>
                <a:gd name="T6" fmla="*/ 0 w 48"/>
                <a:gd name="T7" fmla="*/ 11 h 11"/>
                <a:gd name="T8" fmla="*/ 24 w 48"/>
                <a:gd name="T9" fmla="*/ 11 h 11"/>
                <a:gd name="T10" fmla="*/ 48 w 48"/>
                <a:gd name="T11" fmla="*/ 11 h 11"/>
                <a:gd name="T12" fmla="*/ 34 w 4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">
                  <a:moveTo>
                    <a:pt x="3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0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8" y="9"/>
                    <a:pt x="34" y="6"/>
                    <a:pt x="34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1îḑè"/>
            <p:cNvSpPr/>
            <p:nvPr/>
          </p:nvSpPr>
          <p:spPr bwMode="auto">
            <a:xfrm>
              <a:off x="6667500" y="5670551"/>
              <a:ext cx="1481138" cy="85725"/>
            </a:xfrm>
            <a:custGeom>
              <a:avLst/>
              <a:gdLst>
                <a:gd name="T0" fmla="*/ 70 w 70"/>
                <a:gd name="T1" fmla="*/ 4 h 4"/>
                <a:gd name="T2" fmla="*/ 66 w 70"/>
                <a:gd name="T3" fmla="*/ 0 h 4"/>
                <a:gd name="T4" fmla="*/ 4 w 70"/>
                <a:gd name="T5" fmla="*/ 0 h 4"/>
                <a:gd name="T6" fmla="*/ 0 w 70"/>
                <a:gd name="T7" fmla="*/ 4 h 4"/>
                <a:gd name="T8" fmla="*/ 70 w 7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">
                  <a:moveTo>
                    <a:pt x="70" y="4"/>
                  </a:moveTo>
                  <a:cubicBezTo>
                    <a:pt x="70" y="2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70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ṣļîḑé"/>
            <p:cNvSpPr/>
            <p:nvPr/>
          </p:nvSpPr>
          <p:spPr bwMode="auto">
            <a:xfrm>
              <a:off x="8318500" y="5268913"/>
              <a:ext cx="63500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ḻíḋè"/>
            <p:cNvSpPr/>
            <p:nvPr/>
          </p:nvSpPr>
          <p:spPr bwMode="auto">
            <a:xfrm>
              <a:off x="3597275" y="1101726"/>
              <a:ext cx="2328863" cy="1839913"/>
            </a:xfrm>
            <a:custGeom>
              <a:avLst/>
              <a:gdLst>
                <a:gd name="T0" fmla="*/ 106 w 110"/>
                <a:gd name="T1" fmla="*/ 87 h 87"/>
                <a:gd name="T2" fmla="*/ 3 w 110"/>
                <a:gd name="T3" fmla="*/ 87 h 87"/>
                <a:gd name="T4" fmla="*/ 0 w 110"/>
                <a:gd name="T5" fmla="*/ 83 h 87"/>
                <a:gd name="T6" fmla="*/ 0 w 110"/>
                <a:gd name="T7" fmla="*/ 4 h 87"/>
                <a:gd name="T8" fmla="*/ 3 w 110"/>
                <a:gd name="T9" fmla="*/ 0 h 87"/>
                <a:gd name="T10" fmla="*/ 106 w 110"/>
                <a:gd name="T11" fmla="*/ 0 h 87"/>
                <a:gd name="T12" fmla="*/ 110 w 110"/>
                <a:gd name="T13" fmla="*/ 4 h 87"/>
                <a:gd name="T14" fmla="*/ 110 w 110"/>
                <a:gd name="T15" fmla="*/ 83 h 87"/>
                <a:gd name="T16" fmla="*/ 106 w 11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87">
                  <a:moveTo>
                    <a:pt x="106" y="87"/>
                  </a:moveTo>
                  <a:cubicBezTo>
                    <a:pt x="3" y="87"/>
                    <a:pt x="3" y="87"/>
                    <a:pt x="3" y="87"/>
                  </a:cubicBezTo>
                  <a:cubicBezTo>
                    <a:pt x="1" y="87"/>
                    <a:pt x="0" y="85"/>
                    <a:pt x="0" y="8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8" y="0"/>
                    <a:pt x="110" y="2"/>
                    <a:pt x="110" y="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0" y="85"/>
                    <a:pt x="108" y="87"/>
                    <a:pt x="106" y="87"/>
                  </a:cubicBez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1íḋè"/>
            <p:cNvSpPr/>
            <p:nvPr/>
          </p:nvSpPr>
          <p:spPr bwMode="auto">
            <a:xfrm>
              <a:off x="3767138" y="1228726"/>
              <a:ext cx="1989138" cy="1458913"/>
            </a:xfrm>
            <a:custGeom>
              <a:avLst/>
              <a:gdLst>
                <a:gd name="T0" fmla="*/ 93 w 94"/>
                <a:gd name="T1" fmla="*/ 69 h 69"/>
                <a:gd name="T2" fmla="*/ 1 w 94"/>
                <a:gd name="T3" fmla="*/ 69 h 69"/>
                <a:gd name="T4" fmla="*/ 0 w 94"/>
                <a:gd name="T5" fmla="*/ 68 h 69"/>
                <a:gd name="T6" fmla="*/ 0 w 94"/>
                <a:gd name="T7" fmla="*/ 1 h 69"/>
                <a:gd name="T8" fmla="*/ 1 w 94"/>
                <a:gd name="T9" fmla="*/ 0 h 69"/>
                <a:gd name="T10" fmla="*/ 93 w 94"/>
                <a:gd name="T11" fmla="*/ 0 h 69"/>
                <a:gd name="T12" fmla="*/ 94 w 94"/>
                <a:gd name="T13" fmla="*/ 1 h 69"/>
                <a:gd name="T14" fmla="*/ 94 w 94"/>
                <a:gd name="T15" fmla="*/ 68 h 69"/>
                <a:gd name="T16" fmla="*/ 93 w 94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9">
                  <a:moveTo>
                    <a:pt x="93" y="69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68"/>
                    <a:pt x="0" y="6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4" y="1"/>
                    <a:pt x="94" y="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3" y="69"/>
                    <a:pt x="93" y="69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ļiďê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0 w 93"/>
                <a:gd name="T5" fmla="*/ 0 h 67"/>
                <a:gd name="T6" fmla="*/ 1 w 93"/>
                <a:gd name="T7" fmla="*/ 0 h 67"/>
                <a:gd name="T8" fmla="*/ 93 w 93"/>
                <a:gd name="T9" fmla="*/ 0 h 67"/>
                <a:gd name="T10" fmla="*/ 93 w 93"/>
                <a:gd name="T11" fmla="*/ 0 h 67"/>
                <a:gd name="T12" fmla="*/ 93 w 93"/>
                <a:gd name="T13" fmla="*/ 67 h 67"/>
                <a:gd name="T14" fmla="*/ 93 w 93"/>
                <a:gd name="T15" fmla="*/ 67 h 67"/>
                <a:gd name="T16" fmla="*/ 1 w 93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1îḑe"/>
            <p:cNvSpPr/>
            <p:nvPr/>
          </p:nvSpPr>
          <p:spPr bwMode="auto">
            <a:xfrm>
              <a:off x="3767138" y="1249363"/>
              <a:ext cx="1968500" cy="1417638"/>
            </a:xfrm>
            <a:custGeom>
              <a:avLst/>
              <a:gdLst>
                <a:gd name="T0" fmla="*/ 1 w 93"/>
                <a:gd name="T1" fmla="*/ 67 h 67"/>
                <a:gd name="T2" fmla="*/ 0 w 93"/>
                <a:gd name="T3" fmla="*/ 67 h 67"/>
                <a:gd name="T4" fmla="*/ 93 w 93"/>
                <a:gd name="T5" fmla="*/ 0 h 67"/>
                <a:gd name="T6" fmla="*/ 93 w 93"/>
                <a:gd name="T7" fmla="*/ 0 h 67"/>
                <a:gd name="T8" fmla="*/ 93 w 93"/>
                <a:gd name="T9" fmla="*/ 67 h 67"/>
                <a:gd name="T10" fmla="*/ 93 w 93"/>
                <a:gd name="T11" fmla="*/ 67 h 67"/>
                <a:gd name="T12" fmla="*/ 1 w 93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67">
                  <a:moveTo>
                    <a:pt x="1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lnTo>
                    <a:pt x="1" y="67"/>
                  </a:lnTo>
                  <a:close/>
                </a:path>
              </a:pathLst>
            </a:custGeom>
            <a:solidFill>
              <a:srgbClr val="099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ṥ1íḍé"/>
            <p:cNvSpPr/>
            <p:nvPr/>
          </p:nvSpPr>
          <p:spPr bwMode="auto">
            <a:xfrm>
              <a:off x="4252913" y="2941638"/>
              <a:ext cx="995363" cy="233363"/>
            </a:xfrm>
            <a:custGeom>
              <a:avLst/>
              <a:gdLst>
                <a:gd name="T0" fmla="*/ 33 w 47"/>
                <a:gd name="T1" fmla="*/ 0 h 11"/>
                <a:gd name="T2" fmla="*/ 24 w 47"/>
                <a:gd name="T3" fmla="*/ 0 h 11"/>
                <a:gd name="T4" fmla="*/ 14 w 47"/>
                <a:gd name="T5" fmla="*/ 0 h 11"/>
                <a:gd name="T6" fmla="*/ 0 w 47"/>
                <a:gd name="T7" fmla="*/ 11 h 11"/>
                <a:gd name="T8" fmla="*/ 24 w 47"/>
                <a:gd name="T9" fmla="*/ 11 h 11"/>
                <a:gd name="T10" fmla="*/ 47 w 47"/>
                <a:gd name="T11" fmla="*/ 11 h 11"/>
                <a:gd name="T12" fmla="*/ 33 w 4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">
                  <a:moveTo>
                    <a:pt x="3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9" y="9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8" y="9"/>
                    <a:pt x="33" y="6"/>
                    <a:pt x="33" y="0"/>
                  </a:cubicBez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ḷîďê"/>
            <p:cNvSpPr/>
            <p:nvPr/>
          </p:nvSpPr>
          <p:spPr bwMode="auto">
            <a:xfrm>
              <a:off x="4021138" y="3175001"/>
              <a:ext cx="1460500" cy="84138"/>
            </a:xfrm>
            <a:custGeom>
              <a:avLst/>
              <a:gdLst>
                <a:gd name="T0" fmla="*/ 69 w 69"/>
                <a:gd name="T1" fmla="*/ 4 h 4"/>
                <a:gd name="T2" fmla="*/ 66 w 69"/>
                <a:gd name="T3" fmla="*/ 0 h 4"/>
                <a:gd name="T4" fmla="*/ 4 w 69"/>
                <a:gd name="T5" fmla="*/ 0 h 4"/>
                <a:gd name="T6" fmla="*/ 0 w 69"/>
                <a:gd name="T7" fmla="*/ 4 h 4"/>
                <a:gd name="T8" fmla="*/ 69 w 6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">
                  <a:moveTo>
                    <a:pt x="69" y="4"/>
                  </a:moveTo>
                  <a:cubicBezTo>
                    <a:pt x="69" y="1"/>
                    <a:pt x="68" y="0"/>
                    <a:pt x="6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69" y="4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liḍê"/>
            <p:cNvSpPr/>
            <p:nvPr/>
          </p:nvSpPr>
          <p:spPr bwMode="auto">
            <a:xfrm>
              <a:off x="5651500" y="2773363"/>
              <a:ext cx="84138" cy="63500"/>
            </a:xfrm>
            <a:prstGeom prst="rect">
              <a:avLst/>
            </a:prstGeom>
            <a:solidFill>
              <a:srgbClr val="009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3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4" y="2640965"/>
            <a:ext cx="820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从ndarray创建一个</a:t>
            </a:r>
            <a:r>
              <a:rPr lang="en-US" altLang="zh-CN" sz="5400" b="1" dirty="0">
                <a:latin typeface="+mn-lt"/>
                <a:ea typeface="+mn-ea"/>
                <a:cs typeface="+mn-ea"/>
                <a:sym typeface="+mn-lt"/>
              </a:rPr>
              <a:t>Series</a:t>
            </a:r>
            <a:endParaRPr lang="zh-CN" altLang="en-US" sz="54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981778" y="2058110"/>
            <a:ext cx="7128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ndarray是通过numpy中的np.array()函数创建。ndarray（N-dimensional array object）为N维数组(简称数组)对象，存储单一数据类型的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N维数组</a:t>
            </a: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。ndarray的方便之处，它能够去掉循环的步骤，效率高，且容易理解。如果数据是ndarray，则传递的索引必须具有相同的长度。 如果没有传递索引值，那么默认的索引将是范围(n)，其中n是数组长度。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从ndarray创建一个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9827" y="2064503"/>
            <a:ext cx="2880320" cy="2880198"/>
            <a:chOff x="4255300" y="1860398"/>
            <a:chExt cx="3722840" cy="3722682"/>
          </a:xfrm>
        </p:grpSpPr>
        <p:grpSp>
          <p:nvGrpSpPr>
            <p:cNvPr id="5" name="Group 1"/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78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00"/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01"/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703"/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5"/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6"/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Freeform 707"/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8"/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Freeform 709"/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716"/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Freeform 722"/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Freeform 723"/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Freeform 726"/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29"/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Freeform 730"/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Freeform 731"/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Oval 45"/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7" name="Oval 46"/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Oval 47"/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9" name="Oval 48"/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0" name="Oval 49"/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Oval 50"/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54"/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55"/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57"/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8"/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60"/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61"/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62"/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63"/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64"/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44"/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4" name="Group 68"/>
            <p:cNvGrpSpPr/>
            <p:nvPr/>
          </p:nvGrpSpPr>
          <p:grpSpPr>
            <a:xfrm>
              <a:off x="6216454" y="2797385"/>
              <a:ext cx="389338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68" name="Freeform 69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Freeform 71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1" name="Freeform 72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Freeform 75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7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Freeform 78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6" name="Oval 66"/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7" name="Group 85"/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66" name="Freeform 8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8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8" name="Oval 56"/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29" name="Group 88"/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0" name="Freeform 8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Freeform 9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9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9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Rectangle 9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5" name="Rectangle 9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0" name="Oval 52"/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1" name="Freeform 95"/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2" name="Oval 43"/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3" name="Group 96"/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45" name="Freeform 9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Freeform 9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Rectangle 9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0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0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0" name="Rectangle 10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10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Freeform 10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Rectangle 10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Freeform 10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Rectangle 10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0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Freeform 11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1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4" name="Oval 65"/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112"/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Oval 59"/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7" name="Group 114"/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8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1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Freeform 121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459889" y="1841375"/>
            <a:ext cx="4824536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pandas as pd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import numpy as np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= np.array(['a','b','c','d'])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 = pd.Series(data)</a:t>
            </a:r>
          </a:p>
          <a:p>
            <a:pPr indent="457200" algn="just" fontAlgn="auto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print(s)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5900" y="179705"/>
            <a:ext cx="4448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从ndarray创建一个</a:t>
            </a:r>
            <a:r>
              <a:rPr lang="en-US" altLang="zh-CN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Series</a:t>
            </a:r>
            <a:endParaRPr lang="zh-CN" altLang="en-US" sz="2800" b="1" kern="1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960096" y="1841375"/>
            <a:ext cx="3528392" cy="2970922"/>
            <a:chOff x="3609976" y="1344613"/>
            <a:chExt cx="4973638" cy="4187825"/>
          </a:xfrm>
        </p:grpSpPr>
        <p:sp>
          <p:nvSpPr>
            <p:cNvPr id="5" name="íṧļiḑe"/>
            <p:cNvSpPr/>
            <p:nvPr/>
          </p:nvSpPr>
          <p:spPr bwMode="auto">
            <a:xfrm>
              <a:off x="3865563" y="2882900"/>
              <a:ext cx="3181350" cy="2414588"/>
            </a:xfrm>
            <a:custGeom>
              <a:avLst/>
              <a:gdLst>
                <a:gd name="T0" fmla="*/ 149 w 149"/>
                <a:gd name="T1" fmla="*/ 107 h 113"/>
                <a:gd name="T2" fmla="*/ 144 w 149"/>
                <a:gd name="T3" fmla="*/ 113 h 113"/>
                <a:gd name="T4" fmla="*/ 5 w 149"/>
                <a:gd name="T5" fmla="*/ 113 h 113"/>
                <a:gd name="T6" fmla="*/ 0 w 149"/>
                <a:gd name="T7" fmla="*/ 107 h 113"/>
                <a:gd name="T8" fmla="*/ 0 w 149"/>
                <a:gd name="T9" fmla="*/ 6 h 113"/>
                <a:gd name="T10" fmla="*/ 5 w 149"/>
                <a:gd name="T11" fmla="*/ 0 h 113"/>
                <a:gd name="T12" fmla="*/ 144 w 149"/>
                <a:gd name="T13" fmla="*/ 0 h 113"/>
                <a:gd name="T14" fmla="*/ 149 w 149"/>
                <a:gd name="T15" fmla="*/ 6 h 113"/>
                <a:gd name="T16" fmla="*/ 149 w 149"/>
                <a:gd name="T17" fmla="*/ 10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13">
                  <a:moveTo>
                    <a:pt x="149" y="107"/>
                  </a:moveTo>
                  <a:cubicBezTo>
                    <a:pt x="149" y="110"/>
                    <a:pt x="146" y="113"/>
                    <a:pt x="14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2" y="113"/>
                    <a:pt x="0" y="110"/>
                    <a:pt x="0" y="1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9" y="3"/>
                    <a:pt x="149" y="6"/>
                  </a:cubicBezTo>
                  <a:lnTo>
                    <a:pt x="149" y="107"/>
                  </a:lnTo>
                  <a:close/>
                </a:path>
              </a:pathLst>
            </a:custGeom>
            <a:solidFill>
              <a:srgbClr val="9FB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ṣ1iďè"/>
            <p:cNvSpPr/>
            <p:nvPr/>
          </p:nvSpPr>
          <p:spPr bwMode="auto">
            <a:xfrm>
              <a:off x="4014788" y="3033713"/>
              <a:ext cx="2881313" cy="1922463"/>
            </a:xfrm>
            <a:prstGeom prst="rect">
              <a:avLst/>
            </a:pr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ṩ1îḓé"/>
            <p:cNvSpPr/>
            <p:nvPr/>
          </p:nvSpPr>
          <p:spPr bwMode="auto">
            <a:xfrm>
              <a:off x="4035426" y="3033713"/>
              <a:ext cx="2840038" cy="1922463"/>
            </a:xfrm>
            <a:prstGeom prst="rect">
              <a:avLst/>
            </a:prstGeom>
            <a:solidFill>
              <a:srgbClr val="38B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şḷiḋé"/>
            <p:cNvSpPr/>
            <p:nvPr/>
          </p:nvSpPr>
          <p:spPr bwMode="auto">
            <a:xfrm>
              <a:off x="4783138" y="3033713"/>
              <a:ext cx="2092325" cy="1922463"/>
            </a:xfrm>
            <a:custGeom>
              <a:avLst/>
              <a:gdLst>
                <a:gd name="T0" fmla="*/ 1318 w 1318"/>
                <a:gd name="T1" fmla="*/ 1211 h 1211"/>
                <a:gd name="T2" fmla="*/ 0 w 1318"/>
                <a:gd name="T3" fmla="*/ 1211 h 1211"/>
                <a:gd name="T4" fmla="*/ 726 w 1318"/>
                <a:gd name="T5" fmla="*/ 0 h 1211"/>
                <a:gd name="T6" fmla="*/ 1318 w 1318"/>
                <a:gd name="T7" fmla="*/ 0 h 1211"/>
                <a:gd name="T8" fmla="*/ 1318 w 1318"/>
                <a:gd name="T9" fmla="*/ 1211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211">
                  <a:moveTo>
                    <a:pt x="1318" y="1211"/>
                  </a:moveTo>
                  <a:lnTo>
                    <a:pt x="0" y="1211"/>
                  </a:lnTo>
                  <a:lnTo>
                    <a:pt x="726" y="0"/>
                  </a:lnTo>
                  <a:lnTo>
                    <a:pt x="1318" y="0"/>
                  </a:lnTo>
                  <a:lnTo>
                    <a:pt x="1318" y="1211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líḓe"/>
            <p:cNvSpPr/>
            <p:nvPr/>
          </p:nvSpPr>
          <p:spPr bwMode="auto">
            <a:xfrm>
              <a:off x="3609976" y="5340350"/>
              <a:ext cx="3692525" cy="192088"/>
            </a:xfrm>
            <a:custGeom>
              <a:avLst/>
              <a:gdLst>
                <a:gd name="T0" fmla="*/ 0 w 173"/>
                <a:gd name="T1" fmla="*/ 0 h 9"/>
                <a:gd name="T2" fmla="*/ 0 w 173"/>
                <a:gd name="T3" fmla="*/ 3 h 9"/>
                <a:gd name="T4" fmla="*/ 6 w 173"/>
                <a:gd name="T5" fmla="*/ 9 h 9"/>
                <a:gd name="T6" fmla="*/ 167 w 173"/>
                <a:gd name="T7" fmla="*/ 9 h 9"/>
                <a:gd name="T8" fmla="*/ 173 w 173"/>
                <a:gd name="T9" fmla="*/ 3 h 9"/>
                <a:gd name="T10" fmla="*/ 173 w 173"/>
                <a:gd name="T11" fmla="*/ 0 h 9"/>
                <a:gd name="T12" fmla="*/ 0 w 173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3" y="9"/>
                    <a:pt x="6" y="9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70" y="9"/>
                    <a:pt x="173" y="7"/>
                    <a:pt x="173" y="3"/>
                  </a:cubicBezTo>
                  <a:cubicBezTo>
                    <a:pt x="173" y="0"/>
                    <a:pt x="173" y="0"/>
                    <a:pt x="1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1A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ļiḓê"/>
            <p:cNvSpPr/>
            <p:nvPr/>
          </p:nvSpPr>
          <p:spPr bwMode="auto">
            <a:xfrm>
              <a:off x="5487988" y="2071688"/>
              <a:ext cx="1473200" cy="725488"/>
            </a:xfrm>
            <a:custGeom>
              <a:avLst/>
              <a:gdLst>
                <a:gd name="T0" fmla="*/ 69 w 69"/>
                <a:gd name="T1" fmla="*/ 10 h 34"/>
                <a:gd name="T2" fmla="*/ 11 w 69"/>
                <a:gd name="T3" fmla="*/ 0 h 34"/>
                <a:gd name="T4" fmla="*/ 0 w 69"/>
                <a:gd name="T5" fmla="*/ 34 h 34"/>
                <a:gd name="T6" fmla="*/ 69 w 69"/>
                <a:gd name="T7" fmla="*/ 34 h 34"/>
                <a:gd name="T8" fmla="*/ 69 w 69"/>
                <a:gd name="T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4">
                  <a:moveTo>
                    <a:pt x="69" y="10"/>
                  </a:moveTo>
                  <a:cubicBezTo>
                    <a:pt x="49" y="9"/>
                    <a:pt x="30" y="6"/>
                    <a:pt x="11" y="0"/>
                  </a:cubicBezTo>
                  <a:cubicBezTo>
                    <a:pt x="5" y="10"/>
                    <a:pt x="1" y="22"/>
                    <a:pt x="0" y="34"/>
                  </a:cubicBezTo>
                  <a:cubicBezTo>
                    <a:pt x="69" y="34"/>
                    <a:pt x="69" y="34"/>
                    <a:pt x="69" y="34"/>
                  </a:cubicBezTo>
                  <a:lnTo>
                    <a:pt x="69" y="10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ľïďé"/>
            <p:cNvSpPr/>
            <p:nvPr/>
          </p:nvSpPr>
          <p:spPr bwMode="auto">
            <a:xfrm>
              <a:off x="5829301" y="1344613"/>
              <a:ext cx="1131888" cy="769938"/>
            </a:xfrm>
            <a:custGeom>
              <a:avLst/>
              <a:gdLst>
                <a:gd name="T0" fmla="*/ 53 w 53"/>
                <a:gd name="T1" fmla="*/ 0 h 36"/>
                <a:gd name="T2" fmla="*/ 0 w 53"/>
                <a:gd name="T3" fmla="*/ 27 h 36"/>
                <a:gd name="T4" fmla="*/ 53 w 53"/>
                <a:gd name="T5" fmla="*/ 36 h 36"/>
                <a:gd name="T6" fmla="*/ 53 w 5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53" y="0"/>
                  </a:moveTo>
                  <a:cubicBezTo>
                    <a:pt x="31" y="1"/>
                    <a:pt x="12" y="11"/>
                    <a:pt x="0" y="27"/>
                  </a:cubicBezTo>
                  <a:cubicBezTo>
                    <a:pt x="17" y="32"/>
                    <a:pt x="35" y="35"/>
                    <a:pt x="53" y="3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ṩ1iḋé"/>
            <p:cNvSpPr/>
            <p:nvPr/>
          </p:nvSpPr>
          <p:spPr bwMode="auto">
            <a:xfrm>
              <a:off x="7131051" y="2968625"/>
              <a:ext cx="1452563" cy="727075"/>
            </a:xfrm>
            <a:custGeom>
              <a:avLst/>
              <a:gdLst>
                <a:gd name="T0" fmla="*/ 0 w 68"/>
                <a:gd name="T1" fmla="*/ 25 h 34"/>
                <a:gd name="T2" fmla="*/ 58 w 68"/>
                <a:gd name="T3" fmla="*/ 34 h 34"/>
                <a:gd name="T4" fmla="*/ 68 w 68"/>
                <a:gd name="T5" fmla="*/ 0 h 34"/>
                <a:gd name="T6" fmla="*/ 0 w 68"/>
                <a:gd name="T7" fmla="*/ 0 h 34"/>
                <a:gd name="T8" fmla="*/ 0 w 68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25"/>
                  </a:moveTo>
                  <a:cubicBezTo>
                    <a:pt x="19" y="25"/>
                    <a:pt x="39" y="29"/>
                    <a:pt x="58" y="34"/>
                  </a:cubicBezTo>
                  <a:cubicBezTo>
                    <a:pt x="64" y="24"/>
                    <a:pt x="68" y="13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lídè"/>
            <p:cNvSpPr/>
            <p:nvPr/>
          </p:nvSpPr>
          <p:spPr bwMode="auto">
            <a:xfrm>
              <a:off x="7131051" y="2071688"/>
              <a:ext cx="1452563" cy="725488"/>
            </a:xfrm>
            <a:custGeom>
              <a:avLst/>
              <a:gdLst>
                <a:gd name="T0" fmla="*/ 0 w 68"/>
                <a:gd name="T1" fmla="*/ 34 h 34"/>
                <a:gd name="T2" fmla="*/ 68 w 68"/>
                <a:gd name="T3" fmla="*/ 34 h 34"/>
                <a:gd name="T4" fmla="*/ 58 w 68"/>
                <a:gd name="T5" fmla="*/ 0 h 34"/>
                <a:gd name="T6" fmla="*/ 0 w 68"/>
                <a:gd name="T7" fmla="*/ 10 h 34"/>
                <a:gd name="T8" fmla="*/ 0 w 6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22"/>
                    <a:pt x="64" y="10"/>
                    <a:pt x="58" y="0"/>
                  </a:cubicBezTo>
                  <a:cubicBezTo>
                    <a:pt x="39" y="6"/>
                    <a:pt x="19" y="9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ľidé"/>
            <p:cNvSpPr/>
            <p:nvPr/>
          </p:nvSpPr>
          <p:spPr bwMode="auto">
            <a:xfrm>
              <a:off x="7131051" y="1344613"/>
              <a:ext cx="1131888" cy="769938"/>
            </a:xfrm>
            <a:custGeom>
              <a:avLst/>
              <a:gdLst>
                <a:gd name="T0" fmla="*/ 53 w 53"/>
                <a:gd name="T1" fmla="*/ 27 h 36"/>
                <a:gd name="T2" fmla="*/ 0 w 53"/>
                <a:gd name="T3" fmla="*/ 0 h 36"/>
                <a:gd name="T4" fmla="*/ 0 w 53"/>
                <a:gd name="T5" fmla="*/ 36 h 36"/>
                <a:gd name="T6" fmla="*/ 53 w 53"/>
                <a:gd name="T7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53" y="27"/>
                  </a:moveTo>
                  <a:cubicBezTo>
                    <a:pt x="40" y="11"/>
                    <a:pt x="21" y="1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35"/>
                    <a:pt x="36" y="32"/>
                    <a:pt x="53" y="27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ïḓè"/>
            <p:cNvSpPr/>
            <p:nvPr/>
          </p:nvSpPr>
          <p:spPr bwMode="auto">
            <a:xfrm>
              <a:off x="7131051" y="3673475"/>
              <a:ext cx="1131888" cy="769938"/>
            </a:xfrm>
            <a:custGeom>
              <a:avLst/>
              <a:gdLst>
                <a:gd name="T0" fmla="*/ 0 w 53"/>
                <a:gd name="T1" fmla="*/ 36 h 36"/>
                <a:gd name="T2" fmla="*/ 53 w 53"/>
                <a:gd name="T3" fmla="*/ 8 h 36"/>
                <a:gd name="T4" fmla="*/ 0 w 53"/>
                <a:gd name="T5" fmla="*/ 0 h 36"/>
                <a:gd name="T6" fmla="*/ 0 w 53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21" y="35"/>
                    <a:pt x="40" y="24"/>
                    <a:pt x="53" y="8"/>
                  </a:cubicBezTo>
                  <a:cubicBezTo>
                    <a:pt x="36" y="3"/>
                    <a:pt x="18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iḋè"/>
            <p:cNvSpPr/>
            <p:nvPr/>
          </p:nvSpPr>
          <p:spPr bwMode="auto">
            <a:xfrm>
              <a:off x="7131051" y="2968625"/>
              <a:ext cx="1452563" cy="727075"/>
            </a:xfrm>
            <a:custGeom>
              <a:avLst/>
              <a:gdLst>
                <a:gd name="T0" fmla="*/ 0 w 68"/>
                <a:gd name="T1" fmla="*/ 25 h 34"/>
                <a:gd name="T2" fmla="*/ 58 w 68"/>
                <a:gd name="T3" fmla="*/ 34 h 34"/>
                <a:gd name="T4" fmla="*/ 68 w 68"/>
                <a:gd name="T5" fmla="*/ 0 h 34"/>
                <a:gd name="T6" fmla="*/ 0 w 68"/>
                <a:gd name="T7" fmla="*/ 0 h 34"/>
                <a:gd name="T8" fmla="*/ 0 w 68"/>
                <a:gd name="T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0" y="25"/>
                  </a:moveTo>
                  <a:cubicBezTo>
                    <a:pt x="19" y="25"/>
                    <a:pt x="39" y="29"/>
                    <a:pt x="58" y="34"/>
                  </a:cubicBezTo>
                  <a:cubicBezTo>
                    <a:pt x="64" y="24"/>
                    <a:pt x="68" y="13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1iḑê"/>
            <p:cNvSpPr/>
            <p:nvPr/>
          </p:nvSpPr>
          <p:spPr bwMode="auto">
            <a:xfrm>
              <a:off x="7131051" y="2071688"/>
              <a:ext cx="1452563" cy="725488"/>
            </a:xfrm>
            <a:custGeom>
              <a:avLst/>
              <a:gdLst>
                <a:gd name="T0" fmla="*/ 27 w 68"/>
                <a:gd name="T1" fmla="*/ 7 h 34"/>
                <a:gd name="T2" fmla="*/ 0 w 68"/>
                <a:gd name="T3" fmla="*/ 34 h 34"/>
                <a:gd name="T4" fmla="*/ 68 w 68"/>
                <a:gd name="T5" fmla="*/ 34 h 34"/>
                <a:gd name="T6" fmla="*/ 58 w 68"/>
                <a:gd name="T7" fmla="*/ 0 h 34"/>
                <a:gd name="T8" fmla="*/ 27 w 68"/>
                <a:gd name="T9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27" y="7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22"/>
                    <a:pt x="64" y="10"/>
                    <a:pt x="58" y="0"/>
                  </a:cubicBezTo>
                  <a:cubicBezTo>
                    <a:pt x="47" y="3"/>
                    <a:pt x="37" y="6"/>
                    <a:pt x="27" y="7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šļîḓe"/>
            <p:cNvSpPr/>
            <p:nvPr/>
          </p:nvSpPr>
          <p:spPr bwMode="auto">
            <a:xfrm>
              <a:off x="7921626" y="1793875"/>
              <a:ext cx="341313" cy="214313"/>
            </a:xfrm>
            <a:custGeom>
              <a:avLst/>
              <a:gdLst>
                <a:gd name="T0" fmla="*/ 10 w 16"/>
                <a:gd name="T1" fmla="*/ 0 h 10"/>
                <a:gd name="T2" fmla="*/ 0 w 16"/>
                <a:gd name="T3" fmla="*/ 10 h 10"/>
                <a:gd name="T4" fmla="*/ 16 w 16"/>
                <a:gd name="T5" fmla="*/ 6 h 10"/>
                <a:gd name="T6" fmla="*/ 10 w 1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1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11" y="8"/>
                    <a:pt x="16" y="6"/>
                  </a:cubicBezTo>
                  <a:cubicBezTo>
                    <a:pt x="14" y="4"/>
                    <a:pt x="12" y="2"/>
                    <a:pt x="10" y="0"/>
                  </a:cubicBez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ľiḓé"/>
            <p:cNvSpPr/>
            <p:nvPr/>
          </p:nvSpPr>
          <p:spPr bwMode="auto">
            <a:xfrm>
              <a:off x="7131051" y="3673475"/>
              <a:ext cx="1131888" cy="769938"/>
            </a:xfrm>
            <a:custGeom>
              <a:avLst/>
              <a:gdLst>
                <a:gd name="T0" fmla="*/ 0 w 53"/>
                <a:gd name="T1" fmla="*/ 36 h 36"/>
                <a:gd name="T2" fmla="*/ 53 w 53"/>
                <a:gd name="T3" fmla="*/ 8 h 36"/>
                <a:gd name="T4" fmla="*/ 0 w 53"/>
                <a:gd name="T5" fmla="*/ 0 h 36"/>
                <a:gd name="T6" fmla="*/ 0 w 53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21" y="35"/>
                    <a:pt x="40" y="24"/>
                    <a:pt x="53" y="8"/>
                  </a:cubicBezTo>
                  <a:cubicBezTo>
                    <a:pt x="36" y="3"/>
                    <a:pt x="18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54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$lîdé"/>
            <p:cNvSpPr/>
            <p:nvPr/>
          </p:nvSpPr>
          <p:spPr bwMode="auto">
            <a:xfrm>
              <a:off x="4591051" y="3182938"/>
              <a:ext cx="1708150" cy="1624013"/>
            </a:xfrm>
            <a:custGeom>
              <a:avLst/>
              <a:gdLst>
                <a:gd name="T0" fmla="*/ 53 w 80"/>
                <a:gd name="T1" fmla="*/ 45 h 76"/>
                <a:gd name="T2" fmla="*/ 47 w 80"/>
                <a:gd name="T3" fmla="*/ 40 h 76"/>
                <a:gd name="T4" fmla="*/ 58 w 80"/>
                <a:gd name="T5" fmla="*/ 25 h 76"/>
                <a:gd name="T6" fmla="*/ 62 w 80"/>
                <a:gd name="T7" fmla="*/ 20 h 76"/>
                <a:gd name="T8" fmla="*/ 58 w 80"/>
                <a:gd name="T9" fmla="*/ 14 h 76"/>
                <a:gd name="T10" fmla="*/ 40 w 80"/>
                <a:gd name="T11" fmla="*/ 0 h 76"/>
                <a:gd name="T12" fmla="*/ 23 w 80"/>
                <a:gd name="T13" fmla="*/ 14 h 76"/>
                <a:gd name="T14" fmla="*/ 19 w 80"/>
                <a:gd name="T15" fmla="*/ 20 h 76"/>
                <a:gd name="T16" fmla="*/ 22 w 80"/>
                <a:gd name="T17" fmla="*/ 25 h 76"/>
                <a:gd name="T18" fmla="*/ 34 w 80"/>
                <a:gd name="T19" fmla="*/ 40 h 76"/>
                <a:gd name="T20" fmla="*/ 28 w 80"/>
                <a:gd name="T21" fmla="*/ 45 h 76"/>
                <a:gd name="T22" fmla="*/ 0 w 80"/>
                <a:gd name="T23" fmla="*/ 67 h 76"/>
                <a:gd name="T24" fmla="*/ 40 w 80"/>
                <a:gd name="T25" fmla="*/ 76 h 76"/>
                <a:gd name="T26" fmla="*/ 80 w 80"/>
                <a:gd name="T27" fmla="*/ 67 h 76"/>
                <a:gd name="T28" fmla="*/ 53 w 80"/>
                <a:gd name="T2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76">
                  <a:moveTo>
                    <a:pt x="53" y="45"/>
                  </a:moveTo>
                  <a:cubicBezTo>
                    <a:pt x="51" y="44"/>
                    <a:pt x="49" y="42"/>
                    <a:pt x="47" y="40"/>
                  </a:cubicBezTo>
                  <a:cubicBezTo>
                    <a:pt x="53" y="37"/>
                    <a:pt x="57" y="32"/>
                    <a:pt x="58" y="25"/>
                  </a:cubicBezTo>
                  <a:cubicBezTo>
                    <a:pt x="60" y="25"/>
                    <a:pt x="62" y="23"/>
                    <a:pt x="62" y="20"/>
                  </a:cubicBezTo>
                  <a:cubicBezTo>
                    <a:pt x="62" y="17"/>
                    <a:pt x="60" y="15"/>
                    <a:pt x="58" y="14"/>
                  </a:cubicBezTo>
                  <a:cubicBezTo>
                    <a:pt x="56" y="6"/>
                    <a:pt x="49" y="0"/>
                    <a:pt x="40" y="0"/>
                  </a:cubicBezTo>
                  <a:cubicBezTo>
                    <a:pt x="32" y="0"/>
                    <a:pt x="25" y="6"/>
                    <a:pt x="23" y="14"/>
                  </a:cubicBezTo>
                  <a:cubicBezTo>
                    <a:pt x="20" y="15"/>
                    <a:pt x="19" y="17"/>
                    <a:pt x="19" y="20"/>
                  </a:cubicBezTo>
                  <a:cubicBezTo>
                    <a:pt x="19" y="23"/>
                    <a:pt x="20" y="25"/>
                    <a:pt x="22" y="25"/>
                  </a:cubicBezTo>
                  <a:cubicBezTo>
                    <a:pt x="24" y="32"/>
                    <a:pt x="28" y="37"/>
                    <a:pt x="34" y="40"/>
                  </a:cubicBezTo>
                  <a:cubicBezTo>
                    <a:pt x="32" y="42"/>
                    <a:pt x="30" y="44"/>
                    <a:pt x="28" y="45"/>
                  </a:cubicBezTo>
                  <a:cubicBezTo>
                    <a:pt x="15" y="49"/>
                    <a:pt x="3" y="56"/>
                    <a:pt x="0" y="67"/>
                  </a:cubicBezTo>
                  <a:cubicBezTo>
                    <a:pt x="11" y="73"/>
                    <a:pt x="27" y="76"/>
                    <a:pt x="40" y="76"/>
                  </a:cubicBezTo>
                  <a:cubicBezTo>
                    <a:pt x="54" y="76"/>
                    <a:pt x="69" y="73"/>
                    <a:pt x="80" y="67"/>
                  </a:cubicBezTo>
                  <a:cubicBezTo>
                    <a:pt x="78" y="56"/>
                    <a:pt x="65" y="49"/>
                    <a:pt x="5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矩形 20"/>
          <p:cNvSpPr/>
          <p:nvPr/>
        </p:nvSpPr>
        <p:spPr>
          <a:xfrm>
            <a:off x="1687111" y="1809342"/>
            <a:ext cx="4192866" cy="2664296"/>
          </a:xfrm>
          <a:prstGeom prst="rect">
            <a:avLst/>
          </a:prstGeom>
          <a:noFill/>
          <a:ln w="6350" cap="flat" cmpd="sng" algn="ctr">
            <a:solidFill>
              <a:srgbClr val="61D6FE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kumimoji="1" lang="zh-CN" altLang="zh-CN" sz="2275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4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970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000" b="1" dirty="0">
                <a:latin typeface="+mn-lt"/>
                <a:ea typeface="+mn-ea"/>
                <a:cs typeface="+mn-ea"/>
                <a:sym typeface="+mn-lt"/>
              </a:rPr>
              <a:t>从字典创建一个</a:t>
            </a:r>
            <a:r>
              <a:rPr lang="en-US" altLang="zh-CN" sz="6000" b="1" dirty="0">
                <a:latin typeface="+mn-lt"/>
                <a:ea typeface="+mn-ea"/>
                <a:cs typeface="+mn-ea"/>
                <a:sym typeface="+mn-lt"/>
              </a:rPr>
              <a:t>Series</a:t>
            </a:r>
            <a:endParaRPr lang="zh-CN" altLang="en-US" sz="60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47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53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50046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宽屏</PresentationFormat>
  <Paragraphs>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38</cp:revision>
  <dcterms:created xsi:type="dcterms:W3CDTF">2017-08-09T03:56:00Z</dcterms:created>
  <dcterms:modified xsi:type="dcterms:W3CDTF">2024-03-13T14:36:09Z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